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0" r:id="rId4"/>
    <p:sldId id="259" r:id="rId5"/>
    <p:sldId id="271" r:id="rId6"/>
    <p:sldId id="260" r:id="rId7"/>
    <p:sldId id="268" r:id="rId8"/>
    <p:sldId id="265" r:id="rId9"/>
    <p:sldId id="273" r:id="rId10"/>
    <p:sldId id="262" r:id="rId11"/>
    <p:sldId id="276" r:id="rId12"/>
    <p:sldId id="274" r:id="rId13"/>
    <p:sldId id="272" r:id="rId14"/>
    <p:sldId id="277" r:id="rId15"/>
    <p:sldId id="261" r:id="rId16"/>
    <p:sldId id="266" r:id="rId17"/>
    <p:sldId id="264" r:id="rId18"/>
    <p:sldId id="267" r:id="rId19"/>
  </p:sldIdLst>
  <p:sldSz cx="14630400" cy="8229600"/>
  <p:notesSz cx="8229600" cy="146304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Epilogue" panose="020B0604020202020204" charset="0"/>
      <p:regular r:id="rId25"/>
    </p:embeddedFont>
    <p:embeddedFont>
      <p:font typeface="Fraunces Medium" panose="020B0604020202020204" charset="0"/>
      <p:regular r:id="rId26"/>
    </p:embeddedFont>
    <p:embeddedFont>
      <p:font typeface="Style Script" pitchFamily="2" charset="0"/>
      <p:regular r:id="rId27"/>
    </p:embeddedFont>
    <p:embeddedFont>
      <p:font typeface="Tomorrow Light" pitchFamily="2" charset="0"/>
      <p:regular r:id="rId28"/>
      <p:italic r:id="rId29"/>
    </p:embeddedFont>
    <p:embeddedFont>
      <p:font typeface="Tomorrow Thin" pitchFamily="2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EC91F-6421-F508-2935-253E57521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575AD-1724-E4D5-6E02-3D8C8C566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C1D84-EAD3-7E29-4432-8A8291403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F1CC0-6ED8-57AF-870E-62552F3AC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14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BDCF2-D0F7-D2FB-C235-5549D3DEF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A0FDA-0961-7FD8-AE4C-A3F786668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E0DD8-EAEA-A9B6-693E-3E189F8C5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5E546-9411-EC30-CFB3-B5D547F22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0CB0B-C362-4C7F-EB21-C1B81C28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69876-EBFA-3E89-BF50-5BFDC82A9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2E1D6-2FF3-3190-B992-60CE67C26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FE6AF-5FBE-AA3B-A75C-21E10CC868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64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8D035-1AD0-EF79-6C84-5BFF2D5E8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EA52C3-6DD1-7136-525D-62ED15961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98017-9981-798A-AA21-88BB4F5A4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3E8D-4334-B815-A157-878020097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6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807" y="601689"/>
            <a:ext cx="11538786" cy="173160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011454"/>
            <a:ext cx="9947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CODEBREAKER</a:t>
            </a:r>
            <a:r>
              <a:rPr lang="en-US" sz="6000" dirty="0">
                <a:solidFill>
                  <a:srgbClr val="FFFFFF"/>
                </a:solidFill>
                <a:latin typeface="Tomorrow Thin" pitchFamily="2" charset="0"/>
                <a:ea typeface="Fraunces Medium" pitchFamily="34" charset="-122"/>
                <a:cs typeface="Fraunces Medium" pitchFamily="34" charset="-120"/>
              </a:rPr>
              <a:t>|</a:t>
            </a:r>
            <a:endParaRPr lang="en-US" sz="6000" dirty="0">
              <a:latin typeface="Tomorrow Thin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84536" y="4659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A Simple Number Guessing Game</a:t>
            </a:r>
            <a:endParaRPr lang="en-US" sz="1750" dirty="0">
              <a:latin typeface="Tomorrow Light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86170" y="6544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Presented By:</a:t>
            </a:r>
            <a:endParaRPr lang="en-US" sz="2200" dirty="0">
              <a:latin typeface="Tomorrow Light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68493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BINARY BREAKERS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omorrow Light" pitchFamily="2" charset="0"/>
              </a:rPr>
              <a:t>Section B-CSIT</a:t>
            </a:r>
            <a:endParaRPr lang="en-US" sz="2000" dirty="0">
              <a:latin typeface="Tomorrow Light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741105" y="64819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Zuha Azhar CT-25055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M. Ashar Hussain CT-25087</a:t>
            </a:r>
            <a:endParaRPr lang="en-US" sz="2000" dirty="0">
              <a:latin typeface="Tomorrow Light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018961-D4FD-A8A1-6912-4819011F13E1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8548"/>
            <a:ext cx="743045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Implementation Breakdown: Single Player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45041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The Single Player mode relies on core C functions for code generation, comparison, and scoring.</a:t>
            </a:r>
            <a:endParaRPr lang="en-US" sz="1300" dirty="0">
              <a:latin typeface="Tomorrow Light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39626" y="2180361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428214" y="2345853"/>
            <a:ext cx="1996569" cy="20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Secret Code Generation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4645" y="2676235"/>
            <a:ext cx="3795593" cy="44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Uses </a:t>
            </a:r>
            <a:r>
              <a:rPr lang="en-US" sz="1100" dirty="0">
                <a:solidFill>
                  <a:srgbClr val="EBECEF"/>
                </a:solidFill>
                <a:highlight>
                  <a:srgbClr val="151B33"/>
                </a:highlight>
                <a:latin typeface="Tomorrow Light" pitchFamily="2" charset="0"/>
                <a:ea typeface="Consolas" pitchFamily="34" charset="-122"/>
                <a:cs typeface="Consolas" pitchFamily="34" charset="-120"/>
              </a:rPr>
              <a:t>rand()</a:t>
            </a:r>
            <a:r>
              <a:rPr lang="en-US" sz="11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 and </a:t>
            </a:r>
            <a:r>
              <a:rPr lang="en-US" sz="1100" dirty="0">
                <a:solidFill>
                  <a:srgbClr val="EBECEF"/>
                </a:solidFill>
                <a:highlight>
                  <a:srgbClr val="151B33"/>
                </a:highlight>
                <a:latin typeface="Tomorrow Light" pitchFamily="2" charset="0"/>
                <a:ea typeface="Consolas" pitchFamily="34" charset="-122"/>
                <a:cs typeface="Consolas" pitchFamily="34" charset="-120"/>
              </a:rPr>
              <a:t>srand(time(0))</a:t>
            </a:r>
            <a:r>
              <a:rPr lang="en-US" sz="11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 to create secret numbers based on difficulty level.</a:t>
            </a:r>
            <a:endParaRPr lang="en-US" sz="1100" dirty="0">
              <a:latin typeface="Tomorrow Ligh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113019" y="2180361"/>
            <a:ext cx="424934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316145" y="233538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Guess Comparison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68038" y="2654111"/>
            <a:ext cx="393930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Each player guess is compared digit-by-digit to the secret code to provide feedback.</a:t>
            </a:r>
            <a:endParaRPr lang="en-US" sz="1200" dirty="0">
              <a:latin typeface="Tomorrow Ligh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0041433" y="2166278"/>
            <a:ext cx="424934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1244559" y="232129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Scoring &amp; Timing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196452" y="2640028"/>
            <a:ext cx="3939302" cy="48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Score depletes with wrong attempts. Time is tracked using </a:t>
            </a:r>
            <a:r>
              <a:rPr lang="en-US" sz="1200" dirty="0" err="1">
                <a:solidFill>
                  <a:srgbClr val="EBECEF"/>
                </a:solidFill>
                <a:highlight>
                  <a:srgbClr val="151B33"/>
                </a:highlight>
                <a:latin typeface="Tomorrow Light" pitchFamily="2" charset="0"/>
                <a:ea typeface="Consolas" pitchFamily="34" charset="-122"/>
                <a:cs typeface="Consolas" pitchFamily="34" charset="-120"/>
              </a:rPr>
              <a:t>time_t</a:t>
            </a:r>
            <a:r>
              <a:rPr lang="en-US" sz="12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 variables.</a:t>
            </a:r>
            <a:endParaRPr lang="en-US" sz="1200" dirty="0">
              <a:latin typeface="Tomorrow Ligh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798003" y="3441264"/>
            <a:ext cx="9034273" cy="4346019"/>
          </a:xfrm>
          <a:prstGeom prst="roundRect">
            <a:avLst>
              <a:gd name="adj" fmla="val 142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35" y="3596284"/>
            <a:ext cx="6673929" cy="40359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9EF4D4-4D4D-ACF2-F195-8F0ADF522644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10A3-A62A-687D-0951-9552567D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4709A03-4A17-D8AD-0B74-84B750E3A7EE}"/>
              </a:ext>
            </a:extLst>
          </p:cNvPr>
          <p:cNvSpPr/>
          <p:nvPr/>
        </p:nvSpPr>
        <p:spPr>
          <a:xfrm>
            <a:off x="3550741" y="408198"/>
            <a:ext cx="7528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Flowchart of Single Player Mode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B08B51E8-9A48-CCDC-DDC3-148E04CF3147}"/>
              </a:ext>
            </a:extLst>
          </p:cNvPr>
          <p:cNvSpPr/>
          <p:nvPr/>
        </p:nvSpPr>
        <p:spPr>
          <a:xfrm>
            <a:off x="6632442" y="5187159"/>
            <a:ext cx="1139717" cy="21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EB8D12-0477-E99D-6269-9A658843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56" y="1181996"/>
            <a:ext cx="10693485" cy="6685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E36B7-9D5F-2BD2-0885-76840306C226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5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0D987-8180-CCCD-017D-FAADABC8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F901172-8035-911D-4F95-9089E65DFECD}"/>
              </a:ext>
            </a:extLst>
          </p:cNvPr>
          <p:cNvSpPr/>
          <p:nvPr/>
        </p:nvSpPr>
        <p:spPr>
          <a:xfrm>
            <a:off x="6280190" y="850345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VS. Mode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393B016-A5C6-8491-1738-9501A5EC4D64}"/>
              </a:ext>
            </a:extLst>
          </p:cNvPr>
          <p:cNvSpPr/>
          <p:nvPr/>
        </p:nvSpPr>
        <p:spPr>
          <a:xfrm>
            <a:off x="6280190" y="1681357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Tomorrow Light" pitchFamily="2" charset="0"/>
                <a:ea typeface="Geist" pitchFamily="34" charset="-122"/>
                <a:cs typeface="Geist" pitchFamily="34" charset="-120"/>
              </a:rPr>
              <a:t>Faster One Wins!</a:t>
            </a:r>
            <a:endParaRPr lang="en-US" sz="1750" dirty="0">
              <a:latin typeface="Tomorrow Light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659A0B-B1F6-2847-1C54-48F92344F9BA}"/>
              </a:ext>
            </a:extLst>
          </p:cNvPr>
          <p:cNvGrpSpPr/>
          <p:nvPr/>
        </p:nvGrpSpPr>
        <p:grpSpPr>
          <a:xfrm>
            <a:off x="6310670" y="2184201"/>
            <a:ext cx="7556421" cy="1608773"/>
            <a:chOff x="6280190" y="2214682"/>
            <a:chExt cx="7556421" cy="1608773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BCA049F7-8247-3784-51D8-F3E741F47D09}"/>
                </a:ext>
              </a:extLst>
            </p:cNvPr>
            <p:cNvSpPr/>
            <p:nvPr/>
          </p:nvSpPr>
          <p:spPr>
            <a:xfrm>
              <a:off x="6280190" y="2214682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1A56FD0E-6E08-BD61-6EA5-03D976E7186F}"/>
                </a:ext>
              </a:extLst>
            </p:cNvPr>
            <p:cNvSpPr/>
            <p:nvPr/>
          </p:nvSpPr>
          <p:spPr>
            <a:xfrm>
              <a:off x="6582728" y="2797969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8C3C6DBE-F222-0300-D878-6F801CB37031}"/>
                </a:ext>
              </a:extLst>
            </p:cNvPr>
            <p:cNvSpPr/>
            <p:nvPr/>
          </p:nvSpPr>
          <p:spPr>
            <a:xfrm>
              <a:off x="7444740" y="2471976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Competitive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CE76ADF2-FACD-3A6A-94F1-1B2E1705B96C}"/>
                </a:ext>
              </a:extLst>
            </p:cNvPr>
            <p:cNvSpPr/>
            <p:nvPr/>
          </p:nvSpPr>
          <p:spPr>
            <a:xfrm>
              <a:off x="7444740" y="2858335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  <a:buSzPct val="100000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Two players compete head-to-head with unique 4-digit secret numbers.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87B576-7E45-F8D7-0D33-5425FF5D888B}"/>
              </a:ext>
            </a:extLst>
          </p:cNvPr>
          <p:cNvGrpSpPr/>
          <p:nvPr/>
        </p:nvGrpSpPr>
        <p:grpSpPr>
          <a:xfrm>
            <a:off x="6310670" y="4055304"/>
            <a:ext cx="7556421" cy="1608773"/>
            <a:chOff x="6280190" y="4050268"/>
            <a:chExt cx="7556421" cy="1608773"/>
          </a:xfrm>
        </p:grpSpPr>
        <p:sp>
          <p:nvSpPr>
            <p:cNvPr id="10" name="Shape 7">
              <a:extLst>
                <a:ext uri="{FF2B5EF4-FFF2-40B4-BE49-F238E27FC236}">
                  <a16:creationId xmlns:a16="http://schemas.microsoft.com/office/drawing/2014/main" id="{E8DC1B9B-866C-825B-866F-95B6779FFF1B}"/>
                </a:ext>
              </a:extLst>
            </p:cNvPr>
            <p:cNvSpPr/>
            <p:nvPr/>
          </p:nvSpPr>
          <p:spPr>
            <a:xfrm>
              <a:off x="6280190" y="4050268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07AE822C-60F2-DE1D-C4AB-06E12090AE94}"/>
                </a:ext>
              </a:extLst>
            </p:cNvPr>
            <p:cNvSpPr/>
            <p:nvPr/>
          </p:nvSpPr>
          <p:spPr>
            <a:xfrm>
              <a:off x="6582728" y="4633555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3" name="Text 10">
              <a:extLst>
                <a:ext uri="{FF2B5EF4-FFF2-40B4-BE49-F238E27FC236}">
                  <a16:creationId xmlns:a16="http://schemas.microsoft.com/office/drawing/2014/main" id="{788521A9-D3F5-7825-6240-CC2E8B6A7553}"/>
                </a:ext>
              </a:extLst>
            </p:cNvPr>
            <p:cNvSpPr/>
            <p:nvPr/>
          </p:nvSpPr>
          <p:spPr>
            <a:xfrm>
              <a:off x="7414259" y="4517011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Timed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14" name="Text 11">
              <a:extLst>
                <a:ext uri="{FF2B5EF4-FFF2-40B4-BE49-F238E27FC236}">
                  <a16:creationId xmlns:a16="http://schemas.microsoft.com/office/drawing/2014/main" id="{BB7CBF28-DC3F-6E5A-8BC5-D4560FDFAE7C}"/>
                </a:ext>
              </a:extLst>
            </p:cNvPr>
            <p:cNvSpPr/>
            <p:nvPr/>
          </p:nvSpPr>
          <p:spPr>
            <a:xfrm>
              <a:off x="7444740" y="4812149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  <a:buSzPct val="100000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Completion times are recorded for each player.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1C88D9-BE74-C519-7410-AAA335AF9782}"/>
              </a:ext>
            </a:extLst>
          </p:cNvPr>
          <p:cNvGrpSpPr/>
          <p:nvPr/>
        </p:nvGrpSpPr>
        <p:grpSpPr>
          <a:xfrm>
            <a:off x="6280190" y="5885855"/>
            <a:ext cx="7556421" cy="1608773"/>
            <a:chOff x="6280190" y="5885855"/>
            <a:chExt cx="7556421" cy="1608773"/>
          </a:xfrm>
        </p:grpSpPr>
        <p:sp>
          <p:nvSpPr>
            <p:cNvPr id="15" name="Shape 12">
              <a:extLst>
                <a:ext uri="{FF2B5EF4-FFF2-40B4-BE49-F238E27FC236}">
                  <a16:creationId xmlns:a16="http://schemas.microsoft.com/office/drawing/2014/main" id="{CC97472B-3361-73BB-065B-4811475FC477}"/>
                </a:ext>
              </a:extLst>
            </p:cNvPr>
            <p:cNvSpPr/>
            <p:nvPr/>
          </p:nvSpPr>
          <p:spPr>
            <a:xfrm>
              <a:off x="6280190" y="5885855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hape 13">
              <a:extLst>
                <a:ext uri="{FF2B5EF4-FFF2-40B4-BE49-F238E27FC236}">
                  <a16:creationId xmlns:a16="http://schemas.microsoft.com/office/drawing/2014/main" id="{304581DB-2DAC-07E0-8D50-7550191AA3FE}"/>
                </a:ext>
              </a:extLst>
            </p:cNvPr>
            <p:cNvSpPr/>
            <p:nvPr/>
          </p:nvSpPr>
          <p:spPr>
            <a:xfrm>
              <a:off x="6310670" y="5916335"/>
              <a:ext cx="907256" cy="1547813"/>
            </a:xfrm>
            <a:prstGeom prst="roundRect">
              <a:avLst>
                <a:gd name="adj" fmla="val 6469"/>
              </a:avLst>
            </a:prstGeom>
            <a:solidFill>
              <a:srgbClr val="10162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14">
              <a:extLst>
                <a:ext uri="{FF2B5EF4-FFF2-40B4-BE49-F238E27FC236}">
                  <a16:creationId xmlns:a16="http://schemas.microsoft.com/office/drawing/2014/main" id="{5CE14E46-8664-2C27-D9E7-320834A5159F}"/>
                </a:ext>
              </a:extLst>
            </p:cNvPr>
            <p:cNvSpPr/>
            <p:nvPr/>
          </p:nvSpPr>
          <p:spPr>
            <a:xfrm>
              <a:off x="6582728" y="6469142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8" name="Text 15">
              <a:extLst>
                <a:ext uri="{FF2B5EF4-FFF2-40B4-BE49-F238E27FC236}">
                  <a16:creationId xmlns:a16="http://schemas.microsoft.com/office/drawing/2014/main" id="{888AB8E0-6B6F-0BF7-08D7-1764ACEDCECD}"/>
                </a:ext>
              </a:extLst>
            </p:cNvPr>
            <p:cNvSpPr/>
            <p:nvPr/>
          </p:nvSpPr>
          <p:spPr>
            <a:xfrm>
              <a:off x="7444740" y="6284893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Quick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19" name="Text 16">
              <a:extLst>
                <a:ext uri="{FF2B5EF4-FFF2-40B4-BE49-F238E27FC236}">
                  <a16:creationId xmlns:a16="http://schemas.microsoft.com/office/drawing/2014/main" id="{B5BB238E-31FC-EF8C-AF53-D509E81C15A1}"/>
                </a:ext>
              </a:extLst>
            </p:cNvPr>
            <p:cNvSpPr/>
            <p:nvPr/>
          </p:nvSpPr>
          <p:spPr>
            <a:xfrm>
              <a:off x="7475220" y="6616541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  <a:buSzPct val="100000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The player who guesses correctly in the least time wins.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pic>
        <p:nvPicPr>
          <p:cNvPr id="26" name="Picture 25" descr="A video game controller with a purple circle and pink lights&#10;&#10;AI-generated content may be incorrect.">
            <a:extLst>
              <a:ext uri="{FF2B5EF4-FFF2-40B4-BE49-F238E27FC236}">
                <a16:creationId xmlns:a16="http://schemas.microsoft.com/office/drawing/2014/main" id="{5E5C039F-2FC1-5BCA-97FD-7B0ABAA4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8" y="0"/>
            <a:ext cx="5823369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B85A52-D822-6726-C3EF-170877E80FCD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4EFAC-2E9E-83F3-A75A-DD3333BF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7E178F5-184A-2E83-31C8-DAC262CF7659}"/>
              </a:ext>
            </a:extLst>
          </p:cNvPr>
          <p:cNvSpPr/>
          <p:nvPr/>
        </p:nvSpPr>
        <p:spPr>
          <a:xfrm>
            <a:off x="793790" y="768548"/>
            <a:ext cx="743045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Tomorrow Light" panose="020B0604020202020204" charset="0"/>
                <a:ea typeface="Fraunces Medium" pitchFamily="34" charset="-122"/>
                <a:cs typeface="Fraunces Medium" pitchFamily="34" charset="-120"/>
              </a:rPr>
              <a:t>Implementation</a:t>
            </a:r>
            <a:r>
              <a:rPr lang="en-US" sz="40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 Breakdown: VS. Mode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F642153-2AAB-3C0F-31D2-7B288A7C4411}"/>
              </a:ext>
            </a:extLst>
          </p:cNvPr>
          <p:cNvSpPr/>
          <p:nvPr/>
        </p:nvSpPr>
        <p:spPr>
          <a:xfrm>
            <a:off x="793790" y="145041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VS. Mode introduces competition by tracking and comparing the completion times of two players.</a:t>
            </a:r>
            <a:endParaRPr lang="en-US" sz="12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C981A09-9B35-A5A5-4F87-AC4D0B7BE68D}"/>
              </a:ext>
            </a:extLst>
          </p:cNvPr>
          <p:cNvSpPr/>
          <p:nvPr/>
        </p:nvSpPr>
        <p:spPr>
          <a:xfrm>
            <a:off x="339626" y="2180361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10F1827-EF93-5A2E-970D-E77261DAA7BF}"/>
              </a:ext>
            </a:extLst>
          </p:cNvPr>
          <p:cNvSpPr/>
          <p:nvPr/>
        </p:nvSpPr>
        <p:spPr>
          <a:xfrm>
            <a:off x="1428214" y="2345853"/>
            <a:ext cx="1996569" cy="20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Secret </a:t>
            </a:r>
            <a:r>
              <a:rPr lang="en-US" sz="1600" dirty="0">
                <a:solidFill>
                  <a:srgbClr val="EBECEF"/>
                </a:solidFill>
                <a:latin typeface="Tomorrow Light" panose="020B0604020202020204" charset="0"/>
                <a:ea typeface="Fraunces Medium" pitchFamily="34" charset="-122"/>
                <a:cs typeface="Fraunces Medium" pitchFamily="34" charset="-120"/>
              </a:rPr>
              <a:t>Code</a:t>
            </a: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 Generation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850CBE7-6949-47E7-0F84-2A7702DC305C}"/>
              </a:ext>
            </a:extLst>
          </p:cNvPr>
          <p:cNvSpPr/>
          <p:nvPr/>
        </p:nvSpPr>
        <p:spPr>
          <a:xfrm>
            <a:off x="494645" y="2676235"/>
            <a:ext cx="3795593" cy="44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buSzPct val="100000"/>
            </a:pPr>
            <a:r>
              <a:rPr lang="en-US" sz="120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Player 1 and Player 2 are assigned unique 4-digit secret numbers.</a:t>
            </a:r>
            <a:endParaRPr lang="en-US" sz="1200" dirty="0">
              <a:latin typeface="Epilogue" panose="020B0604020202020204" charset="0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587DF6A4-611B-0251-A887-F5C0967C4D7D}"/>
              </a:ext>
            </a:extLst>
          </p:cNvPr>
          <p:cNvSpPr/>
          <p:nvPr/>
        </p:nvSpPr>
        <p:spPr>
          <a:xfrm>
            <a:off x="339625" y="3700356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74AAA9E-9BD8-4EED-CA9E-A24547413E48}"/>
              </a:ext>
            </a:extLst>
          </p:cNvPr>
          <p:cNvSpPr/>
          <p:nvPr/>
        </p:nvSpPr>
        <p:spPr>
          <a:xfrm>
            <a:off x="1542751" y="385537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Timer Working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CD6C432-A5D0-CEF0-19A0-5204BEECC971}"/>
              </a:ext>
            </a:extLst>
          </p:cNvPr>
          <p:cNvSpPr/>
          <p:nvPr/>
        </p:nvSpPr>
        <p:spPr>
          <a:xfrm>
            <a:off x="494644" y="4174106"/>
            <a:ext cx="3939302" cy="48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buSzPct val="100000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Players type 'start' to initiate their turn and begin time tracking (</a:t>
            </a:r>
            <a:r>
              <a:rPr lang="en-US" sz="120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time(&amp;start)</a:t>
            </a: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).</a:t>
            </a:r>
            <a:endParaRPr lang="en-US" sz="1200" dirty="0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8E8556CF-8AE5-49C8-406B-417F0E8262D0}"/>
              </a:ext>
            </a:extLst>
          </p:cNvPr>
          <p:cNvSpPr/>
          <p:nvPr/>
        </p:nvSpPr>
        <p:spPr>
          <a:xfrm>
            <a:off x="337006" y="5310116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011BB50A-274E-A556-F3CC-3196C0D1B1DA}"/>
              </a:ext>
            </a:extLst>
          </p:cNvPr>
          <p:cNvSpPr/>
          <p:nvPr/>
        </p:nvSpPr>
        <p:spPr>
          <a:xfrm>
            <a:off x="1470957" y="546513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Scoring &amp; Timing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70BBB469-52D4-E934-71D0-D37108755CEE}"/>
              </a:ext>
            </a:extLst>
          </p:cNvPr>
          <p:cNvSpPr/>
          <p:nvPr/>
        </p:nvSpPr>
        <p:spPr>
          <a:xfrm>
            <a:off x="422790" y="5850542"/>
            <a:ext cx="3939302" cy="48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buSzPct val="100000"/>
            </a:pPr>
            <a:r>
              <a:rPr lang="en-US" sz="120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The program tracks time until the player correctly identifies all four digits (</a:t>
            </a:r>
            <a:r>
              <a:rPr lang="en-US" sz="1200" dirty="0">
                <a:solidFill>
                  <a:srgbClr val="EBECEF"/>
                </a:solidFill>
                <a:highlight>
                  <a:srgbClr val="151B33"/>
                </a:highlight>
                <a:latin typeface="Epilogue" panose="020B0604020202020204" charset="0"/>
                <a:ea typeface="Consolas" pitchFamily="34" charset="-122"/>
                <a:cs typeface="Consolas" pitchFamily="34" charset="-120"/>
              </a:rPr>
              <a:t>time(&amp;end)</a:t>
            </a:r>
            <a:r>
              <a:rPr lang="en-US" sz="120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).</a:t>
            </a:r>
            <a:endParaRPr lang="en-US" sz="1200" dirty="0">
              <a:latin typeface="Epilogue" panose="020B0604020202020204" charset="0"/>
            </a:endParaRPr>
          </a:p>
        </p:txBody>
      </p:sp>
      <p:sp>
        <p:nvSpPr>
          <p:cNvPr id="19" name="Shape 8">
            <a:extLst>
              <a:ext uri="{FF2B5EF4-FFF2-40B4-BE49-F238E27FC236}">
                <a16:creationId xmlns:a16="http://schemas.microsoft.com/office/drawing/2014/main" id="{070669F2-C399-23BB-045D-7B0FE153E5FD}"/>
              </a:ext>
            </a:extLst>
          </p:cNvPr>
          <p:cNvSpPr/>
          <p:nvPr/>
        </p:nvSpPr>
        <p:spPr>
          <a:xfrm>
            <a:off x="337006" y="6812157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54E9C2E9-33DA-8D99-B93C-9DE6FDE0E924}"/>
              </a:ext>
            </a:extLst>
          </p:cNvPr>
          <p:cNvSpPr/>
          <p:nvPr/>
        </p:nvSpPr>
        <p:spPr>
          <a:xfrm>
            <a:off x="1556757" y="696717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Win Condition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30C41084-B3D6-C348-0272-F4F2CD32DF25}"/>
              </a:ext>
            </a:extLst>
          </p:cNvPr>
          <p:cNvSpPr/>
          <p:nvPr/>
        </p:nvSpPr>
        <p:spPr>
          <a:xfrm>
            <a:off x="492025" y="7285907"/>
            <a:ext cx="3939302" cy="48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buSzPct val="100000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winner is determined by the player with the lesser completion time.</a:t>
            </a:r>
            <a:endParaRPr lang="en-US" sz="12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62FD00-1C15-CD21-9F8D-3765D4449AD4}"/>
              </a:ext>
            </a:extLst>
          </p:cNvPr>
          <p:cNvGrpSpPr/>
          <p:nvPr/>
        </p:nvGrpSpPr>
        <p:grpSpPr>
          <a:xfrm>
            <a:off x="4921135" y="2555295"/>
            <a:ext cx="864523" cy="4926160"/>
            <a:chOff x="4921135" y="2555295"/>
            <a:chExt cx="864523" cy="492616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D5CE93-7249-948F-84EF-B852909D1F5F}"/>
                </a:ext>
              </a:extLst>
            </p:cNvPr>
            <p:cNvCxnSpPr>
              <a:cxnSpLocks/>
            </p:cNvCxnSpPr>
            <p:nvPr/>
          </p:nvCxnSpPr>
          <p:spPr>
            <a:xfrm>
              <a:off x="5785658" y="2555295"/>
              <a:ext cx="0" cy="4926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937A1F-0962-3904-12D1-E34DE0602B96}"/>
                </a:ext>
              </a:extLst>
            </p:cNvPr>
            <p:cNvCxnSpPr/>
            <p:nvPr/>
          </p:nvCxnSpPr>
          <p:spPr>
            <a:xfrm flipH="1">
              <a:off x="4921135" y="2555295"/>
              <a:ext cx="86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764EA6-C074-7DF8-88C2-DBC8BA55C776}"/>
                </a:ext>
              </a:extLst>
            </p:cNvPr>
            <p:cNvCxnSpPr/>
            <p:nvPr/>
          </p:nvCxnSpPr>
          <p:spPr>
            <a:xfrm flipH="1">
              <a:off x="4921135" y="4174106"/>
              <a:ext cx="86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AB1FCF-3BDC-5797-0EE7-1E2C3D1AE95D}"/>
                </a:ext>
              </a:extLst>
            </p:cNvPr>
            <p:cNvCxnSpPr/>
            <p:nvPr/>
          </p:nvCxnSpPr>
          <p:spPr>
            <a:xfrm flipH="1">
              <a:off x="4921135" y="5871055"/>
              <a:ext cx="86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A18C8C-99B8-8C36-56C8-A3EAC0900921}"/>
                </a:ext>
              </a:extLst>
            </p:cNvPr>
            <p:cNvCxnSpPr/>
            <p:nvPr/>
          </p:nvCxnSpPr>
          <p:spPr>
            <a:xfrm flipH="1">
              <a:off x="4921135" y="7481455"/>
              <a:ext cx="86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A white and black gear with a red arrow pointing to it&#10;&#10;AI-generated content may be incorrect.">
            <a:extLst>
              <a:ext uri="{FF2B5EF4-FFF2-40B4-BE49-F238E27FC236}">
                <a16:creationId xmlns:a16="http://schemas.microsoft.com/office/drawing/2014/main" id="{1DB0B400-DD94-728E-D755-AB6BB54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021" y="4027148"/>
            <a:ext cx="2656357" cy="19824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3ED429-2DD3-41A7-29BD-0563C7DD7E20}"/>
              </a:ext>
            </a:extLst>
          </p:cNvPr>
          <p:cNvSpPr/>
          <p:nvPr/>
        </p:nvSpPr>
        <p:spPr>
          <a:xfrm>
            <a:off x="12723541" y="7612945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CA962E71-B0BF-D361-117A-968A006F8EB8}"/>
              </a:ext>
            </a:extLst>
          </p:cNvPr>
          <p:cNvSpPr/>
          <p:nvPr/>
        </p:nvSpPr>
        <p:spPr>
          <a:xfrm>
            <a:off x="9041085" y="1568291"/>
            <a:ext cx="4932712" cy="6461804"/>
          </a:xfrm>
          <a:prstGeom prst="roundRect">
            <a:avLst>
              <a:gd name="adj" fmla="val 142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7EABEEA-A0C8-5606-0067-65B84884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530"/>
          <a:stretch>
            <a:fillRect/>
          </a:stretch>
        </p:blipFill>
        <p:spPr>
          <a:xfrm>
            <a:off x="9212399" y="1772921"/>
            <a:ext cx="4590083" cy="61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9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A18B3-783A-0E6E-C2CA-BFB9739A0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273A2FE-7CFC-19E6-1832-9FD38CB047C1}"/>
              </a:ext>
            </a:extLst>
          </p:cNvPr>
          <p:cNvSpPr/>
          <p:nvPr/>
        </p:nvSpPr>
        <p:spPr>
          <a:xfrm>
            <a:off x="3550741" y="408198"/>
            <a:ext cx="7528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Flowchart of VS. Mode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E99C100F-4A2E-BF75-6CB2-0D0C0EB9ADB1}"/>
              </a:ext>
            </a:extLst>
          </p:cNvPr>
          <p:cNvSpPr/>
          <p:nvPr/>
        </p:nvSpPr>
        <p:spPr>
          <a:xfrm>
            <a:off x="6632442" y="5187159"/>
            <a:ext cx="1139717" cy="21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pic>
        <p:nvPicPr>
          <p:cNvPr id="4" name="Picture 3" descr="A screenshot of a computer flowchart&#10;&#10;AI-generated content may be incorrect.">
            <a:extLst>
              <a:ext uri="{FF2B5EF4-FFF2-40B4-BE49-F238E27FC236}">
                <a16:creationId xmlns:a16="http://schemas.microsoft.com/office/drawing/2014/main" id="{4441B0D5-8E7B-0047-DDAA-FB04B6FE4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36" y="1230467"/>
            <a:ext cx="10863527" cy="67917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8B47C5-AABC-D88D-59CD-769E3A8FE9C3}"/>
              </a:ext>
            </a:extLst>
          </p:cNvPr>
          <p:cNvSpPr/>
          <p:nvPr/>
        </p:nvSpPr>
        <p:spPr>
          <a:xfrm>
            <a:off x="12846205" y="7649737"/>
            <a:ext cx="1735039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262"/>
            <a:ext cx="10137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Console Based Examples</a:t>
            </a:r>
            <a:endParaRPr lang="en-US" sz="4000" b="1" dirty="0">
              <a:latin typeface="Tomorrow Light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49354"/>
            <a:ext cx="6244709" cy="3727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55188"/>
            <a:ext cx="389024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Single Player Mode</a:t>
            </a: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113" y="2449354"/>
            <a:ext cx="6954647" cy="37562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7113" y="62406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VS. Mode</a:t>
            </a:r>
            <a:endParaRPr lang="en-US" sz="2500" dirty="0">
              <a:latin typeface="Tomorrow Light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8F463-95BD-A6B1-9C11-2DA4A31B55A2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AC11D7-5C98-8011-6FDD-18108C66CCF2}"/>
              </a:ext>
            </a:extLst>
          </p:cNvPr>
          <p:cNvSpPr/>
          <p:nvPr/>
        </p:nvSpPr>
        <p:spPr>
          <a:xfrm>
            <a:off x="2078182" y="1800701"/>
            <a:ext cx="10091651" cy="626488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0"/>
          <p:cNvSpPr/>
          <p:nvPr/>
        </p:nvSpPr>
        <p:spPr>
          <a:xfrm>
            <a:off x="793790" y="808434"/>
            <a:ext cx="9929628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Architecture Diagram: Program Structure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1408876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Tomorrow Thin" pitchFamily="2" charset="0"/>
                <a:ea typeface="Epilogue" pitchFamily="34" charset="-122"/>
                <a:cs typeface="Epilogue" pitchFamily="34" charset="-120"/>
              </a:rPr>
              <a:t>The modular structure of CODEBREAKER reinforces the importance of well-organized code.</a:t>
            </a:r>
            <a:endParaRPr lang="en-US" sz="1400" dirty="0">
              <a:latin typeface="Tomorrow Thin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842DD1-D34B-16D9-C896-FA2D9ACC3567}"/>
              </a:ext>
            </a:extLst>
          </p:cNvPr>
          <p:cNvSpPr/>
          <p:nvPr/>
        </p:nvSpPr>
        <p:spPr>
          <a:xfrm>
            <a:off x="12723541" y="759639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5CDDC-AE10-C00B-C2CB-DAA9B669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468" y="1846777"/>
            <a:ext cx="8366657" cy="6172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2340"/>
            <a:ext cx="10042208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Challenges &amp; Solutions in Development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71419" y="1290626"/>
            <a:ext cx="13048536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5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Several technical challenges were addressed to improve performance and user experience during development.</a:t>
            </a:r>
            <a:endParaRPr lang="en-US" sz="1500" dirty="0">
              <a:latin typeface="Tomorrow Light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99960" y="2307431"/>
            <a:ext cx="30480" cy="5299710"/>
          </a:xfrm>
          <a:prstGeom prst="roundRect">
            <a:avLst>
              <a:gd name="adj" fmla="val 295835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BCA04E-417E-AECB-7733-821DCB0D578A}"/>
              </a:ext>
            </a:extLst>
          </p:cNvPr>
          <p:cNvGrpSpPr/>
          <p:nvPr/>
        </p:nvGrpSpPr>
        <p:grpSpPr>
          <a:xfrm>
            <a:off x="1225680" y="2364506"/>
            <a:ext cx="6170007" cy="1173719"/>
            <a:chOff x="1225680" y="2364506"/>
            <a:chExt cx="6170007" cy="11737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664630-6314-49B8-9F5A-ADBA773ACCBA}"/>
                </a:ext>
              </a:extLst>
            </p:cNvPr>
            <p:cNvGrpSpPr/>
            <p:nvPr/>
          </p:nvGrpSpPr>
          <p:grpSpPr>
            <a:xfrm>
              <a:off x="1225680" y="2364506"/>
              <a:ext cx="6120000" cy="1173719"/>
              <a:chOff x="1225680" y="2364506"/>
              <a:chExt cx="6120000" cy="1173719"/>
            </a:xfrm>
          </p:grpSpPr>
          <p:sp>
            <p:nvSpPr>
              <p:cNvPr id="5" name="Shape 3"/>
              <p:cNvSpPr/>
              <p:nvPr/>
            </p:nvSpPr>
            <p:spPr>
              <a:xfrm>
                <a:off x="6916341" y="2533650"/>
                <a:ext cx="429339" cy="30480"/>
              </a:xfrm>
              <a:prstGeom prst="roundRect">
                <a:avLst>
                  <a:gd name="adj" fmla="val 295835"/>
                </a:avLst>
              </a:prstGeom>
              <a:solidFill>
                <a:srgbClr val="414A70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" name="Text 5"/>
              <p:cNvSpPr/>
              <p:nvPr/>
            </p:nvSpPr>
            <p:spPr>
              <a:xfrm>
                <a:off x="4207720" y="2364506"/>
                <a:ext cx="2683550" cy="3353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r">
                  <a:lnSpc>
                    <a:spcPts val="2600"/>
                  </a:lnSpc>
                  <a:buNone/>
                </a:pPr>
                <a:r>
                  <a:rPr lang="en-US" sz="2200" b="1" dirty="0">
                    <a:solidFill>
                      <a:srgbClr val="EBECEF"/>
                    </a:solidFill>
                    <a:latin typeface="Tomorrow Light" pitchFamily="2" charset="0"/>
                    <a:ea typeface="Fraunces Medium" pitchFamily="34" charset="-122"/>
                    <a:cs typeface="Fraunces Medium" pitchFamily="34" charset="-120"/>
                  </a:rPr>
                  <a:t>Input Overlap</a:t>
                </a:r>
                <a:endParaRPr lang="en-US" sz="2200" b="1" dirty="0">
                  <a:latin typeface="Tomorrow Light" pitchFamily="2" charset="0"/>
                </a:endParaRPr>
              </a:p>
            </p:txBody>
          </p:sp>
          <p:sp>
            <p:nvSpPr>
              <p:cNvPr id="8" name="Text 6"/>
              <p:cNvSpPr/>
              <p:nvPr/>
            </p:nvSpPr>
            <p:spPr>
              <a:xfrm>
                <a:off x="1225680" y="2828612"/>
                <a:ext cx="5665589" cy="7096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r">
                  <a:lnSpc>
                    <a:spcPts val="2700"/>
                  </a:lnSpc>
                  <a:buNone/>
                </a:pPr>
                <a:r>
                  <a:rPr lang="en-US" sz="1650" dirty="0">
                    <a:solidFill>
                      <a:srgbClr val="EBECEF"/>
                    </a:solidFill>
                    <a:latin typeface="Epilogue" pitchFamily="34" charset="0"/>
                    <a:ea typeface="Epilogue" pitchFamily="34" charset="-122"/>
                    <a:cs typeface="Epilogue" pitchFamily="34" charset="-120"/>
                  </a:rPr>
                  <a:t>Fixed by properly separating integer and string inputs from multiple </a:t>
                </a:r>
                <a:r>
                  <a:rPr lang="en-US" sz="1650" dirty="0">
                    <a:solidFill>
                      <a:srgbClr val="EBECEF"/>
                    </a:solidFill>
                    <a:highlight>
                      <a:srgbClr val="151B33"/>
                    </a:highlight>
                    <a:latin typeface="Consolas" pitchFamily="34" charset="0"/>
                    <a:ea typeface="Consolas" pitchFamily="34" charset="-122"/>
                    <a:cs typeface="Consolas" pitchFamily="34" charset="-120"/>
                  </a:rPr>
                  <a:t>scanf()</a:t>
                </a:r>
                <a:r>
                  <a:rPr lang="en-US" sz="1650" dirty="0">
                    <a:solidFill>
                      <a:srgbClr val="EBECEF"/>
                    </a:solidFill>
                    <a:latin typeface="Epilogue" pitchFamily="34" charset="0"/>
                    <a:ea typeface="Epilogue" pitchFamily="34" charset="-122"/>
                    <a:cs typeface="Epilogue" pitchFamily="34" charset="-120"/>
                  </a:rPr>
                  <a:t> calls.</a:t>
                </a:r>
                <a:endParaRPr lang="en-US" sz="1650" dirty="0"/>
              </a:p>
            </p:txBody>
          </p:sp>
        </p:grpSp>
        <p:sp>
          <p:nvSpPr>
            <p:cNvPr id="6" name="Shape 4"/>
            <p:cNvSpPr/>
            <p:nvPr/>
          </p:nvSpPr>
          <p:spPr>
            <a:xfrm>
              <a:off x="7234714" y="2468404"/>
              <a:ext cx="160973" cy="160973"/>
            </a:xfrm>
            <a:prstGeom prst="roundRect">
              <a:avLst>
                <a:gd name="adj" fmla="val 284023"/>
              </a:avLst>
            </a:prstGeom>
            <a:solidFill>
              <a:srgbClr val="8C98CA"/>
            </a:solidFill>
            <a:ln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Shape 11"/>
          <p:cNvSpPr/>
          <p:nvPr/>
        </p:nvSpPr>
        <p:spPr>
          <a:xfrm>
            <a:off x="6885730" y="4819337"/>
            <a:ext cx="429339" cy="30480"/>
          </a:xfrm>
          <a:prstGeom prst="roundRect">
            <a:avLst>
              <a:gd name="adj" fmla="val 295835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204103" y="4754091"/>
            <a:ext cx="160973" cy="160973"/>
          </a:xfrm>
          <a:prstGeom prst="roundRect">
            <a:avLst>
              <a:gd name="adj" fmla="val 284023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207719" y="4611707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Timing Issues</a:t>
            </a:r>
            <a:endParaRPr lang="en-US" sz="2200" b="1" dirty="0">
              <a:latin typeface="Tomorrow Ligh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25679" y="5075813"/>
            <a:ext cx="566558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Corrected multiplayer timer to start only after the player's input, ensuring accuracy.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284720" y="6042184"/>
            <a:ext cx="429339" cy="30480"/>
          </a:xfrm>
          <a:prstGeom prst="roundRect">
            <a:avLst>
              <a:gd name="adj" fmla="val 295835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234714" y="5976938"/>
            <a:ext cx="160973" cy="160973"/>
          </a:xfrm>
          <a:prstGeom prst="roundRect">
            <a:avLst>
              <a:gd name="adj" fmla="val 284023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759779" y="5942388"/>
            <a:ext cx="275296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Scoring &amp; Formatting</a:t>
            </a:r>
            <a:endParaRPr lang="en-US" sz="2200" b="1" dirty="0">
              <a:latin typeface="Tomorrow Ligh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759779" y="6406493"/>
            <a:ext cx="566558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Standardized scoring across difficulties and refined output formatting for clearer feedback.</a:t>
            </a:r>
            <a:endParaRPr lang="en-US" sz="165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3D0376-6D14-7E4D-96DF-2FC3CBE989C4}"/>
              </a:ext>
            </a:extLst>
          </p:cNvPr>
          <p:cNvGrpSpPr/>
          <p:nvPr/>
        </p:nvGrpSpPr>
        <p:grpSpPr>
          <a:xfrm>
            <a:off x="7219474" y="3540442"/>
            <a:ext cx="6236374" cy="1173719"/>
            <a:chOff x="7219474" y="3540442"/>
            <a:chExt cx="6236374" cy="1173719"/>
          </a:xfrm>
        </p:grpSpPr>
        <p:sp>
          <p:nvSpPr>
            <p:cNvPr id="11" name="Text 9"/>
            <p:cNvSpPr/>
            <p:nvPr/>
          </p:nvSpPr>
          <p:spPr>
            <a:xfrm>
              <a:off x="7790259" y="3540442"/>
              <a:ext cx="2683550" cy="3353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2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Random Repetition</a:t>
              </a:r>
              <a:endParaRPr lang="en-US" sz="2200" b="1" dirty="0">
                <a:latin typeface="Tomorrow Ligh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790259" y="4004548"/>
              <a:ext cx="5665589" cy="7096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Resolved by seeding </a:t>
              </a:r>
              <a:r>
                <a:rPr lang="en-US" sz="1650" dirty="0">
                  <a:solidFill>
                    <a:srgbClr val="EBECEF"/>
                  </a:solidFill>
                  <a:highlight>
                    <a:srgbClr val="151B33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srand()</a:t>
              </a:r>
              <a:r>
                <a:rPr lang="en-US" sz="16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 only once per mode for better randomness.</a:t>
              </a:r>
              <a:endParaRPr lang="en-US" sz="1650" dirty="0"/>
            </a:p>
          </p:txBody>
        </p:sp>
        <p:sp>
          <p:nvSpPr>
            <p:cNvPr id="21" name="Shape 11">
              <a:extLst>
                <a:ext uri="{FF2B5EF4-FFF2-40B4-BE49-F238E27FC236}">
                  <a16:creationId xmlns:a16="http://schemas.microsoft.com/office/drawing/2014/main" id="{8B962F5D-0A20-6CEE-DACC-90C1175A99E3}"/>
                </a:ext>
              </a:extLst>
            </p:cNvPr>
            <p:cNvSpPr/>
            <p:nvPr/>
          </p:nvSpPr>
          <p:spPr>
            <a:xfrm rot="10800000">
              <a:off x="7330440" y="3688188"/>
              <a:ext cx="429339" cy="30480"/>
            </a:xfrm>
            <a:prstGeom prst="roundRect">
              <a:avLst>
                <a:gd name="adj" fmla="val 295835"/>
              </a:avLst>
            </a:prstGeom>
            <a:solidFill>
              <a:srgbClr val="414A7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Shape 12">
              <a:extLst>
                <a:ext uri="{FF2B5EF4-FFF2-40B4-BE49-F238E27FC236}">
                  <a16:creationId xmlns:a16="http://schemas.microsoft.com/office/drawing/2014/main" id="{E600091E-BD4E-DDFA-AEB9-B49B7E215837}"/>
                </a:ext>
              </a:extLst>
            </p:cNvPr>
            <p:cNvSpPr/>
            <p:nvPr/>
          </p:nvSpPr>
          <p:spPr>
            <a:xfrm rot="10800000">
              <a:off x="7219474" y="3638182"/>
              <a:ext cx="160973" cy="160973"/>
            </a:xfrm>
            <a:prstGeom prst="roundRect">
              <a:avLst>
                <a:gd name="adj" fmla="val 284023"/>
              </a:avLst>
            </a:prstGeom>
            <a:solidFill>
              <a:srgbClr val="8C98CA"/>
            </a:solidFill>
            <a:ln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4" name="Picture 23" descr="A white icon with a question mark and gears&#10;&#10;AI-generated content may be incorrect.">
            <a:extLst>
              <a:ext uri="{FF2B5EF4-FFF2-40B4-BE49-F238E27FC236}">
                <a16:creationId xmlns:a16="http://schemas.microsoft.com/office/drawing/2014/main" id="{7A893962-0B46-8F4E-74DD-9A0887DF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247" y="6212297"/>
            <a:ext cx="2703054" cy="20173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3EACD1-501D-B1F2-848E-14D6053A86A9}"/>
              </a:ext>
            </a:extLst>
          </p:cNvPr>
          <p:cNvSpPr txBox="1"/>
          <p:nvPr/>
        </p:nvSpPr>
        <p:spPr>
          <a:xfrm>
            <a:off x="1750332" y="6842036"/>
            <a:ext cx="4420483" cy="10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sz="1400" dirty="0">
                <a:solidFill>
                  <a:schemeClr val="bg1"/>
                </a:solidFill>
                <a:latin typeface="Tomorrow Thin" pitchFamily="2" charset="0"/>
                <a:ea typeface="Epilogue" pitchFamily="34" charset="-122"/>
                <a:cs typeface="Epilogue" pitchFamily="34" charset="-120"/>
              </a:rPr>
              <a:t>Did You Know: </a:t>
            </a:r>
            <a:r>
              <a:rPr lang="en-US" sz="1400" dirty="0">
                <a:solidFill>
                  <a:schemeClr val="bg1"/>
                </a:solidFill>
                <a:latin typeface="Tomorrow Thin" pitchFamily="2" charset="0"/>
              </a:rPr>
              <a:t>CODEBREAKER uses both </a:t>
            </a:r>
            <a:r>
              <a:rPr lang="en-US" sz="1400" b="1" dirty="0">
                <a:solidFill>
                  <a:schemeClr val="bg1"/>
                </a:solidFill>
                <a:latin typeface="Tomorrow Thin" pitchFamily="2" charset="0"/>
              </a:rPr>
              <a:t>random number generation and real-time timers</a:t>
            </a:r>
            <a:r>
              <a:rPr lang="en-US" sz="1400" dirty="0">
                <a:solidFill>
                  <a:schemeClr val="bg1"/>
                </a:solidFill>
                <a:latin typeface="Tomorrow Thin" pitchFamily="2" charset="0"/>
              </a:rPr>
              <a:t> to create a fair, competitive experience for players.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80524-E224-03DE-A441-A4E99E5BC689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3085"/>
            <a:ext cx="707826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Conclusion &amp; Future Outlook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19288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The CODEBREAKER project successfully demonstrates the application of fundamental programming principles in an entertaining and educational application.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4328" y="3708790"/>
            <a:ext cx="5519970" cy="1548527"/>
          </a:xfrm>
          <a:prstGeom prst="roundRect">
            <a:avLst>
              <a:gd name="adj" fmla="val 5537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41260" y="3935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Goals Achieved</a:t>
            </a:r>
            <a:endParaRPr lang="en-US" sz="2500" b="1" dirty="0">
              <a:latin typeface="Tomorrow Light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41260" y="4376969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Combined core programming concepts with teamwork, creativity, and strong problem-solving skills.</a:t>
            </a:r>
            <a:endParaRPr lang="en-US" sz="1600" dirty="0">
              <a:latin typeface="Tomorrow Light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FC9F0-4E6C-CF8B-923D-AEDEC3415F11}"/>
              </a:ext>
            </a:extLst>
          </p:cNvPr>
          <p:cNvGrpSpPr/>
          <p:nvPr/>
        </p:nvGrpSpPr>
        <p:grpSpPr>
          <a:xfrm>
            <a:off x="807809" y="5473739"/>
            <a:ext cx="5526489" cy="1882776"/>
            <a:chOff x="7417237" y="2802255"/>
            <a:chExt cx="6419374" cy="1548527"/>
          </a:xfrm>
        </p:grpSpPr>
        <p:sp>
          <p:nvSpPr>
            <p:cNvPr id="7" name="Shape 5"/>
            <p:cNvSpPr/>
            <p:nvPr/>
          </p:nvSpPr>
          <p:spPr>
            <a:xfrm>
              <a:off x="7417237" y="2802255"/>
              <a:ext cx="6419374" cy="1548527"/>
            </a:xfrm>
            <a:prstGeom prst="roundRect">
              <a:avLst>
                <a:gd name="adj" fmla="val 5537"/>
              </a:avLst>
            </a:prstGeom>
            <a:solidFill>
              <a:srgbClr val="080E26"/>
            </a:solidFill>
            <a:ln w="2286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/>
            <p:nvPr/>
          </p:nvSpPr>
          <p:spPr>
            <a:xfrm>
              <a:off x="7644170" y="3029188"/>
              <a:ext cx="2664619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5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Future Improvements</a:t>
              </a:r>
              <a:endParaRPr lang="en-US" sz="2500" b="1" dirty="0">
                <a:latin typeface="Tomorrow Ligh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644170" y="3470434"/>
              <a:ext cx="5965508" cy="6534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Potential enhancements include adding a GUI, sound effects, and adaptive difficulty for greater engagement.</a:t>
              </a:r>
              <a:endParaRPr lang="en-US" sz="1600" dirty="0">
                <a:latin typeface="Tomorrow Light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26A2E5-BBD4-F27C-C7F9-6D5164E6EF95}"/>
              </a:ext>
            </a:extLst>
          </p:cNvPr>
          <p:cNvSpPr txBox="1"/>
          <p:nvPr/>
        </p:nvSpPr>
        <p:spPr>
          <a:xfrm>
            <a:off x="7241723" y="3913899"/>
            <a:ext cx="73152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FFFF"/>
                </a:solidFill>
                <a:latin typeface="Style Script" pitchFamily="2" charset="0"/>
                <a:ea typeface="Fraunces Medium" pitchFamily="34" charset="-122"/>
                <a:cs typeface="Fraunces Medium" pitchFamily="34" charset="-120"/>
              </a:rPr>
              <a:t>Thank</a:t>
            </a:r>
          </a:p>
          <a:p>
            <a:pPr marL="0" indent="0" algn="ctr">
              <a:buNone/>
            </a:pPr>
            <a:r>
              <a:rPr lang="en-US" sz="8800" dirty="0">
                <a:solidFill>
                  <a:srgbClr val="FFFFFF"/>
                </a:solidFill>
                <a:latin typeface="Style Script" pitchFamily="2" charset="0"/>
              </a:rPr>
              <a:t>You!</a:t>
            </a:r>
            <a:endParaRPr lang="en-US" sz="8800" dirty="0">
              <a:latin typeface="Style Script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B8FE1-F100-A5D2-7E8F-E714E81612F3}"/>
              </a:ext>
            </a:extLst>
          </p:cNvPr>
          <p:cNvCxnSpPr/>
          <p:nvPr/>
        </p:nvCxnSpPr>
        <p:spPr>
          <a:xfrm>
            <a:off x="7557607" y="3025833"/>
            <a:ext cx="0" cy="462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F0CF4B-F398-2638-B1D8-B411A4E49B66}"/>
              </a:ext>
            </a:extLst>
          </p:cNvPr>
          <p:cNvSpPr/>
          <p:nvPr/>
        </p:nvSpPr>
        <p:spPr>
          <a:xfrm>
            <a:off x="12723541" y="7647709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8D7144-D187-21C5-B543-54E15C979AA7}"/>
              </a:ext>
            </a:extLst>
          </p:cNvPr>
          <p:cNvSpPr txBox="1"/>
          <p:nvPr/>
        </p:nvSpPr>
        <p:spPr>
          <a:xfrm>
            <a:off x="1246908" y="1636512"/>
            <a:ext cx="7897091" cy="631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Intro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Key Features &amp; Objectives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Why Build CODEBREAKER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Game Overview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Feedback System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Control Flow of Menu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Single Player Mode Title &amp; Intro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Single Player Implementation Breakdown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Single Player Flowchart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VS Mode  Title &amp; Intro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VS Mode Implementation Breakdown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VS Mode Flowchart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Console Based Examples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Architecture Diagram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Challenges &amp; Solutions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78CF4-5045-5823-E6BA-352A0CF8AAC0}"/>
              </a:ext>
            </a:extLst>
          </p:cNvPr>
          <p:cNvSpPr txBox="1"/>
          <p:nvPr/>
        </p:nvSpPr>
        <p:spPr>
          <a:xfrm>
            <a:off x="1246908" y="922214"/>
            <a:ext cx="7315200" cy="714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25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Table Of Contents</a:t>
            </a:r>
            <a:endParaRPr lang="en-US" sz="2500" dirty="0">
              <a:latin typeface="Tomorrow Light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EA37DA-23FC-6E43-94D4-988A78F2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36" y="0"/>
            <a:ext cx="5817961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51521"/>
            <a:ext cx="680597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What is CODEBREAKER?</a:t>
            </a:r>
            <a:endParaRPr lang="en-US" sz="4400" dirty="0">
              <a:latin typeface="Tomorrow Ligh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628799"/>
            <a:ext cx="13042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CODEBREAKER is a logical and engaging Number Guessing Game built in C language, designed to test intuition, deduction, and quick thinking.</a:t>
            </a:r>
            <a:endParaRPr lang="en-US" dirty="0">
              <a:latin typeface="Tomorrow Ligh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BEE06-76DF-4D59-A732-2C5565FB91BC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4181832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Key Features &amp; Objectives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8424" y="1265634"/>
            <a:ext cx="1317355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The primary objective was to create a fully functional console-based game using core programming fundamentals.</a:t>
            </a:r>
            <a:endParaRPr lang="en-US" sz="1600" dirty="0">
              <a:latin typeface="Tomorrow Light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3BA706-06CF-3D6A-18F1-EC6256AEA36A}"/>
              </a:ext>
            </a:extLst>
          </p:cNvPr>
          <p:cNvGrpSpPr/>
          <p:nvPr/>
        </p:nvGrpSpPr>
        <p:grpSpPr>
          <a:xfrm>
            <a:off x="577767" y="1767322"/>
            <a:ext cx="6502241" cy="622816"/>
            <a:chOff x="728424" y="1634133"/>
            <a:chExt cx="6502241" cy="622816"/>
          </a:xfrm>
        </p:grpSpPr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8424" y="1634133"/>
              <a:ext cx="405765" cy="405765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303258" y="1748195"/>
              <a:ext cx="1691045" cy="2113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Console-Based</a:t>
              </a:r>
              <a:endParaRPr lang="en-US" sz="1600" b="1" dirty="0">
                <a:latin typeface="Tomorrow Light" pitchFamily="2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303258" y="2040612"/>
              <a:ext cx="5927407" cy="2163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3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Built entirely using core C programming fundamentals.</a:t>
              </a:r>
              <a:endParaRPr lang="en-US" sz="1300" dirty="0">
                <a:latin typeface="Tomorrow Light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07925D-F402-BAB4-2DBA-7F4556FD3CD2}"/>
              </a:ext>
            </a:extLst>
          </p:cNvPr>
          <p:cNvGrpSpPr/>
          <p:nvPr/>
        </p:nvGrpSpPr>
        <p:grpSpPr>
          <a:xfrm>
            <a:off x="8590088" y="1750490"/>
            <a:ext cx="6502241" cy="622816"/>
            <a:chOff x="7399734" y="1634133"/>
            <a:chExt cx="6502241" cy="622816"/>
          </a:xfrm>
        </p:grpSpPr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99734" y="1634133"/>
              <a:ext cx="405765" cy="405765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7974568" y="1748195"/>
              <a:ext cx="1691045" cy="2113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Single Player Mode</a:t>
              </a:r>
              <a:endParaRPr lang="en-US" sz="1600" b="1" dirty="0">
                <a:latin typeface="Tomorrow Light" pitchFamily="2" charset="0"/>
              </a:endParaRPr>
            </a:p>
          </p:txBody>
        </p:sp>
        <p:sp>
          <p:nvSpPr>
            <p:cNvPr id="9" name="Text 5"/>
            <p:cNvSpPr/>
            <p:nvPr/>
          </p:nvSpPr>
          <p:spPr>
            <a:xfrm>
              <a:off x="7974568" y="2040612"/>
              <a:ext cx="5927407" cy="2163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Allows users to select difficulty (3, 4, or 5 digits) with</a:t>
              </a:r>
            </a:p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 limited attempts.</a:t>
              </a:r>
              <a:endParaRPr lang="en-US" sz="1400" dirty="0">
                <a:latin typeface="Tomorrow Light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2FBB5F-B730-16ED-0B25-1E34F5B99E81}"/>
              </a:ext>
            </a:extLst>
          </p:cNvPr>
          <p:cNvGrpSpPr/>
          <p:nvPr/>
        </p:nvGrpSpPr>
        <p:grpSpPr>
          <a:xfrm>
            <a:off x="585733" y="3086815"/>
            <a:ext cx="6502241" cy="622816"/>
            <a:chOff x="728424" y="2527459"/>
            <a:chExt cx="6502241" cy="622816"/>
          </a:xfrm>
        </p:grpSpPr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8424" y="2527459"/>
              <a:ext cx="405765" cy="405765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1303258" y="2641521"/>
              <a:ext cx="1691045" cy="2113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VS. Mode</a:t>
              </a:r>
              <a:endParaRPr lang="en-US" sz="1600" b="1" dirty="0">
                <a:latin typeface="Tomorrow Light" pitchFamily="2" charset="0"/>
              </a:endParaRPr>
            </a:p>
          </p:txBody>
        </p:sp>
        <p:sp>
          <p:nvSpPr>
            <p:cNvPr id="12" name="Text 7"/>
            <p:cNvSpPr/>
            <p:nvPr/>
          </p:nvSpPr>
          <p:spPr>
            <a:xfrm>
              <a:off x="1303258" y="2933938"/>
              <a:ext cx="5927407" cy="2163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Head-to-head competition with separate secret </a:t>
              </a:r>
            </a:p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codes and time tracking.</a:t>
              </a:r>
              <a:endParaRPr lang="en-US" sz="1400" dirty="0">
                <a:latin typeface="Tomorrow Light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042278-7F7F-A307-2B34-9095D63DEB9D}"/>
              </a:ext>
            </a:extLst>
          </p:cNvPr>
          <p:cNvGrpSpPr/>
          <p:nvPr/>
        </p:nvGrpSpPr>
        <p:grpSpPr>
          <a:xfrm>
            <a:off x="8590088" y="3130997"/>
            <a:ext cx="6502241" cy="622816"/>
            <a:chOff x="7399734" y="2527459"/>
            <a:chExt cx="6502241" cy="622816"/>
          </a:xfrm>
        </p:grpSpPr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99734" y="2527459"/>
              <a:ext cx="405765" cy="405765"/>
            </a:xfrm>
            <a:prstGeom prst="rect">
              <a:avLst/>
            </a:prstGeom>
          </p:spPr>
        </p:pic>
        <p:sp>
          <p:nvSpPr>
            <p:cNvPr id="14" name="Text 8"/>
            <p:cNvSpPr/>
            <p:nvPr/>
          </p:nvSpPr>
          <p:spPr>
            <a:xfrm>
              <a:off x="7974568" y="2641521"/>
              <a:ext cx="1691045" cy="2113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Strategic Hints</a:t>
              </a:r>
              <a:endParaRPr lang="en-US" sz="1600" b="1" dirty="0">
                <a:latin typeface="Tomorrow Light" pitchFamily="2" charset="0"/>
              </a:endParaRPr>
            </a:p>
          </p:txBody>
        </p:sp>
        <p:sp>
          <p:nvSpPr>
            <p:cNvPr id="15" name="Text 9"/>
            <p:cNvSpPr/>
            <p:nvPr/>
          </p:nvSpPr>
          <p:spPr>
            <a:xfrm>
              <a:off x="7974568" y="2933938"/>
              <a:ext cx="5927407" cy="2163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Provides feedback after each guess to guide the player.</a:t>
              </a:r>
              <a:endParaRPr lang="en-US" sz="1400" dirty="0">
                <a:latin typeface="Tomorrow Light" pitchFamily="2" charset="0"/>
              </a:endParaRPr>
            </a:p>
          </p:txBody>
        </p:sp>
      </p:grpSp>
      <p:pic>
        <p:nvPicPr>
          <p:cNvPr id="16" name="Image 4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5800" y="3167182"/>
            <a:ext cx="8562737" cy="462938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C7985E2-4D9B-1AED-5B2E-EC8540A64D8E}"/>
              </a:ext>
            </a:extLst>
          </p:cNvPr>
          <p:cNvGrpSpPr/>
          <p:nvPr/>
        </p:nvGrpSpPr>
        <p:grpSpPr>
          <a:xfrm>
            <a:off x="6667766" y="7421286"/>
            <a:ext cx="1032153" cy="541019"/>
            <a:chOff x="6667766" y="7421286"/>
            <a:chExt cx="1032153" cy="541019"/>
          </a:xfrm>
        </p:grpSpPr>
        <p:sp>
          <p:nvSpPr>
            <p:cNvPr id="17" name="Shape 10"/>
            <p:cNvSpPr/>
            <p:nvPr/>
          </p:nvSpPr>
          <p:spPr>
            <a:xfrm>
              <a:off x="6667766" y="7608928"/>
              <a:ext cx="135255" cy="135255"/>
            </a:xfrm>
            <a:prstGeom prst="roundRect">
              <a:avLst>
                <a:gd name="adj" fmla="val 13521"/>
              </a:avLst>
            </a:prstGeom>
            <a:solidFill>
              <a:srgbClr val="22294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11"/>
            <p:cNvSpPr/>
            <p:nvPr/>
          </p:nvSpPr>
          <p:spPr>
            <a:xfrm>
              <a:off x="6863981" y="7608928"/>
              <a:ext cx="835938" cy="135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50"/>
                </a:lnSpc>
                <a:buNone/>
              </a:pPr>
              <a:r>
                <a:rPr lang="en-US" sz="10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Conditionals</a:t>
              </a:r>
              <a:endParaRPr lang="en-US" sz="1050" dirty="0"/>
            </a:p>
          </p:txBody>
        </p:sp>
        <p:sp>
          <p:nvSpPr>
            <p:cNvPr id="19" name="Shape 12"/>
            <p:cNvSpPr/>
            <p:nvPr/>
          </p:nvSpPr>
          <p:spPr>
            <a:xfrm>
              <a:off x="6689786" y="7827050"/>
              <a:ext cx="135255" cy="135255"/>
            </a:xfrm>
            <a:prstGeom prst="roundRect">
              <a:avLst>
                <a:gd name="adj" fmla="val 13521"/>
              </a:avLst>
            </a:prstGeom>
            <a:solidFill>
              <a:srgbClr val="495A9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3"/>
            <p:cNvSpPr/>
            <p:nvPr/>
          </p:nvSpPr>
          <p:spPr>
            <a:xfrm>
              <a:off x="6886001" y="7827050"/>
              <a:ext cx="633293" cy="135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50"/>
                </a:lnSpc>
                <a:buNone/>
              </a:pPr>
              <a:r>
                <a:rPr lang="en-US" sz="10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Iteratives</a:t>
              </a:r>
              <a:endParaRPr lang="en-US" sz="1050" dirty="0"/>
            </a:p>
          </p:txBody>
        </p:sp>
        <p:sp>
          <p:nvSpPr>
            <p:cNvPr id="21" name="Shape 14"/>
            <p:cNvSpPr/>
            <p:nvPr/>
          </p:nvSpPr>
          <p:spPr>
            <a:xfrm>
              <a:off x="6673161" y="7421286"/>
              <a:ext cx="135255" cy="135255"/>
            </a:xfrm>
            <a:prstGeom prst="roundRect">
              <a:avLst>
                <a:gd name="adj" fmla="val 13521"/>
              </a:avLst>
            </a:prstGeom>
            <a:solidFill>
              <a:srgbClr val="97A2C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15"/>
            <p:cNvSpPr/>
            <p:nvPr/>
          </p:nvSpPr>
          <p:spPr>
            <a:xfrm>
              <a:off x="6869376" y="7421286"/>
              <a:ext cx="653772" cy="135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50"/>
                </a:lnSpc>
                <a:buNone/>
              </a:pPr>
              <a:r>
                <a:rPr lang="en-US" sz="10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Functions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3ADBB3-F808-1320-2144-4D58286F85F9}"/>
              </a:ext>
            </a:extLst>
          </p:cNvPr>
          <p:cNvGrpSpPr/>
          <p:nvPr/>
        </p:nvGrpSpPr>
        <p:grpSpPr>
          <a:xfrm>
            <a:off x="9815687" y="5439024"/>
            <a:ext cx="4343475" cy="1699898"/>
            <a:chOff x="793790" y="4139564"/>
            <a:chExt cx="6407944" cy="2093713"/>
          </a:xfrm>
        </p:grpSpPr>
        <p:sp>
          <p:nvSpPr>
            <p:cNvPr id="29" name="Shape 2">
              <a:extLst>
                <a:ext uri="{FF2B5EF4-FFF2-40B4-BE49-F238E27FC236}">
                  <a16:creationId xmlns:a16="http://schemas.microsoft.com/office/drawing/2014/main" id="{7444D76F-7822-F777-CFF1-74DD0934E975}"/>
                </a:ext>
              </a:extLst>
            </p:cNvPr>
            <p:cNvSpPr/>
            <p:nvPr/>
          </p:nvSpPr>
          <p:spPr>
            <a:xfrm>
              <a:off x="793790" y="4139564"/>
              <a:ext cx="6407944" cy="2093713"/>
            </a:xfrm>
            <a:prstGeom prst="roundRect">
              <a:avLst>
                <a:gd name="adj" fmla="val 6988"/>
              </a:avLst>
            </a:prstGeom>
            <a:solidFill>
              <a:srgbClr val="080E26"/>
            </a:solidFill>
            <a:ln w="3048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 4">
              <a:extLst>
                <a:ext uri="{FF2B5EF4-FFF2-40B4-BE49-F238E27FC236}">
                  <a16:creationId xmlns:a16="http://schemas.microsoft.com/office/drawing/2014/main" id="{6FBDB29B-D706-5D21-F3CF-AEAFFAAE4541}"/>
                </a:ext>
              </a:extLst>
            </p:cNvPr>
            <p:cNvSpPr/>
            <p:nvPr/>
          </p:nvSpPr>
          <p:spPr>
            <a:xfrm>
              <a:off x="1142524" y="439685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Gameplay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E0A583A3-D57E-FF62-9D60-684B047CEFBD}"/>
                </a:ext>
              </a:extLst>
            </p:cNvPr>
            <p:cNvSpPr/>
            <p:nvPr/>
          </p:nvSpPr>
          <p:spPr>
            <a:xfrm>
              <a:off x="1142524" y="4887278"/>
              <a:ext cx="5801916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3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Players guess a randomly generated secret number within limited attempts, guided by hints after each guess.</a:t>
              </a:r>
              <a:endParaRPr lang="en-US" sz="13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C1CCB1-EF36-1B79-0B61-1DF989979B50}"/>
              </a:ext>
            </a:extLst>
          </p:cNvPr>
          <p:cNvGrpSpPr/>
          <p:nvPr/>
        </p:nvGrpSpPr>
        <p:grpSpPr>
          <a:xfrm>
            <a:off x="471240" y="5439024"/>
            <a:ext cx="4343475" cy="1699898"/>
            <a:chOff x="793790" y="4139564"/>
            <a:chExt cx="6407944" cy="2093713"/>
          </a:xfrm>
        </p:grpSpPr>
        <p:sp>
          <p:nvSpPr>
            <p:cNvPr id="40" name="Shape 2">
              <a:extLst>
                <a:ext uri="{FF2B5EF4-FFF2-40B4-BE49-F238E27FC236}">
                  <a16:creationId xmlns:a16="http://schemas.microsoft.com/office/drawing/2014/main" id="{C9039629-1D12-AB84-6100-6F220EED63E7}"/>
                </a:ext>
              </a:extLst>
            </p:cNvPr>
            <p:cNvSpPr/>
            <p:nvPr/>
          </p:nvSpPr>
          <p:spPr>
            <a:xfrm>
              <a:off x="793790" y="4139564"/>
              <a:ext cx="6407944" cy="2093713"/>
            </a:xfrm>
            <a:prstGeom prst="roundRect">
              <a:avLst>
                <a:gd name="adj" fmla="val 6988"/>
              </a:avLst>
            </a:prstGeom>
            <a:solidFill>
              <a:srgbClr val="080E26"/>
            </a:solidFill>
            <a:ln w="3048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Text 4">
              <a:extLst>
                <a:ext uri="{FF2B5EF4-FFF2-40B4-BE49-F238E27FC236}">
                  <a16:creationId xmlns:a16="http://schemas.microsoft.com/office/drawing/2014/main" id="{EB8707A6-18B6-BD2C-A399-C2C597B62D68}"/>
                </a:ext>
              </a:extLst>
            </p:cNvPr>
            <p:cNvSpPr/>
            <p:nvPr/>
          </p:nvSpPr>
          <p:spPr>
            <a:xfrm>
              <a:off x="1142524" y="439685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Core Focus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42" name="Text 5">
              <a:extLst>
                <a:ext uri="{FF2B5EF4-FFF2-40B4-BE49-F238E27FC236}">
                  <a16:creationId xmlns:a16="http://schemas.microsoft.com/office/drawing/2014/main" id="{554E897D-714D-487B-D895-14A11DB1ED2E}"/>
                </a:ext>
              </a:extLst>
            </p:cNvPr>
            <p:cNvSpPr/>
            <p:nvPr/>
          </p:nvSpPr>
          <p:spPr>
            <a:xfrm>
              <a:off x="1142524" y="4887278"/>
              <a:ext cx="5801916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buNone/>
              </a:pPr>
              <a:r>
                <a:rPr lang="en-US" sz="13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Emphasizes real-time interaction, modular coding, and the practical use of loops, conditionals, and random number generation.</a:t>
              </a:r>
              <a:endParaRPr lang="en-US" sz="1300" dirty="0">
                <a:latin typeface="Tomorrow Light" pitchFamily="2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543EC-3B7A-6E56-593F-4F0884CF7105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26" y="2353985"/>
            <a:ext cx="4564975" cy="4564975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3985"/>
            <a:ext cx="4564975" cy="4564975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3985"/>
            <a:ext cx="4564975" cy="4564975"/>
          </a:xfrm>
          <a:prstGeom prst="rect">
            <a:avLst/>
          </a:prstGeom>
        </p:spPr>
      </p:pic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53985"/>
            <a:ext cx="4564975" cy="456497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3985"/>
            <a:ext cx="4564975" cy="45649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310640"/>
            <a:ext cx="5996821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Why Build CODEBREAKER?</a:t>
            </a:r>
            <a:endParaRPr lang="en-US" sz="3550" dirty="0">
              <a:latin typeface="Tomorrow Light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3B2E3A-C104-8351-0664-E7FF46D0AE8A}"/>
              </a:ext>
            </a:extLst>
          </p:cNvPr>
          <p:cNvGrpSpPr/>
          <p:nvPr/>
        </p:nvGrpSpPr>
        <p:grpSpPr>
          <a:xfrm>
            <a:off x="881003" y="2691764"/>
            <a:ext cx="4238863" cy="1094185"/>
            <a:chOff x="793790" y="2862977"/>
            <a:chExt cx="4238863" cy="1094185"/>
          </a:xfrm>
        </p:grpSpPr>
        <p:sp>
          <p:nvSpPr>
            <p:cNvPr id="3" name="Text 1"/>
            <p:cNvSpPr/>
            <p:nvPr/>
          </p:nvSpPr>
          <p:spPr>
            <a:xfrm>
              <a:off x="2197418" y="2862977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Logical Thinking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3367564"/>
              <a:ext cx="4238863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300"/>
                </a:lnSpc>
                <a:buNone/>
              </a:pPr>
              <a:r>
                <a:rPr lang="en-US" sz="175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Develop deductive reasoning through systematic guessing</a:t>
              </a:r>
              <a:endParaRPr lang="en-US" sz="1750" dirty="0">
                <a:latin typeface="Tomorrow Light" pitchFamily="2" charset="0"/>
              </a:endParaRPr>
            </a:p>
          </p:txBody>
        </p:sp>
      </p:grp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4585" y="3785949"/>
            <a:ext cx="318968" cy="31896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219C086-FD25-A3FF-8328-2AD8C7DFDB1B}"/>
              </a:ext>
            </a:extLst>
          </p:cNvPr>
          <p:cNvGrpSpPr/>
          <p:nvPr/>
        </p:nvGrpSpPr>
        <p:grpSpPr>
          <a:xfrm>
            <a:off x="8650009" y="1738848"/>
            <a:ext cx="4238982" cy="1094185"/>
            <a:chOff x="9597628" y="2454235"/>
            <a:chExt cx="4238982" cy="1094185"/>
          </a:xfrm>
        </p:grpSpPr>
        <p:sp>
          <p:nvSpPr>
            <p:cNvPr id="7" name="Text 3"/>
            <p:cNvSpPr/>
            <p:nvPr/>
          </p:nvSpPr>
          <p:spPr>
            <a:xfrm>
              <a:off x="9597628" y="2454235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Real Code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8" name="Text 4"/>
            <p:cNvSpPr/>
            <p:nvPr/>
          </p:nvSpPr>
          <p:spPr>
            <a:xfrm>
              <a:off x="9597628" y="2958822"/>
              <a:ext cx="4238982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5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Apply fundamental C concepts in a complete, working project</a:t>
              </a:r>
              <a:endParaRPr lang="en-US" sz="1750" dirty="0">
                <a:latin typeface="Tomorrow Light" pitchFamily="2" charset="0"/>
              </a:endParaRPr>
            </a:p>
          </p:txBody>
        </p:sp>
      </p:grp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8797" y="3358872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08932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Engaging Gameplay</a:t>
            </a:r>
            <a:endParaRPr lang="en-US" sz="2200" dirty="0">
              <a:latin typeface="Tomorrow Light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051256" y="4593908"/>
            <a:ext cx="378535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omorrow Light" pitchFamily="2" charset="0"/>
                <a:ea typeface="Geist" pitchFamily="34" charset="-122"/>
                <a:cs typeface="Geist" pitchFamily="34" charset="-120"/>
              </a:rPr>
              <a:t>Create something fun while mastering programming essentials</a:t>
            </a:r>
            <a:endParaRPr lang="en-US" sz="1750" dirty="0">
              <a:latin typeface="Tomorrow Light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BF8659-B4B5-6694-137F-08973A8D021C}"/>
              </a:ext>
            </a:extLst>
          </p:cNvPr>
          <p:cNvGrpSpPr/>
          <p:nvPr/>
        </p:nvGrpSpPr>
        <p:grpSpPr>
          <a:xfrm>
            <a:off x="8193881" y="6816729"/>
            <a:ext cx="4238982" cy="1094185"/>
            <a:chOff x="9597628" y="5724406"/>
            <a:chExt cx="4238982" cy="1094185"/>
          </a:xfrm>
        </p:grpSpPr>
        <p:sp>
          <p:nvSpPr>
            <p:cNvPr id="15" name="Text 7"/>
            <p:cNvSpPr/>
            <p:nvPr/>
          </p:nvSpPr>
          <p:spPr>
            <a:xfrm>
              <a:off x="9597628" y="5724406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Vs. Potential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16" name="Text 8"/>
            <p:cNvSpPr/>
            <p:nvPr/>
          </p:nvSpPr>
          <p:spPr>
            <a:xfrm>
              <a:off x="9597628" y="6228993"/>
              <a:ext cx="4238982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5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Expand your skills with competitive, interactive features</a:t>
              </a:r>
              <a:endParaRPr lang="en-US" sz="1750" dirty="0">
                <a:latin typeface="Tomorrow Light" pitchFamily="2" charset="0"/>
              </a:endParaRPr>
            </a:p>
          </p:txBody>
        </p:sp>
      </p:grp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18797" y="5594866"/>
            <a:ext cx="318968" cy="31896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F4059B4-DCF2-B218-0273-D24656357218}"/>
              </a:ext>
            </a:extLst>
          </p:cNvPr>
          <p:cNvGrpSpPr/>
          <p:nvPr/>
        </p:nvGrpSpPr>
        <p:grpSpPr>
          <a:xfrm>
            <a:off x="976670" y="6045291"/>
            <a:ext cx="4238863" cy="1094185"/>
            <a:chOff x="793790" y="5315545"/>
            <a:chExt cx="4238863" cy="1094185"/>
          </a:xfrm>
        </p:grpSpPr>
        <p:sp>
          <p:nvSpPr>
            <p:cNvPr id="19" name="Text 9"/>
            <p:cNvSpPr/>
            <p:nvPr/>
          </p:nvSpPr>
          <p:spPr>
            <a:xfrm>
              <a:off x="2197418" y="5315545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Modular Design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20" name="Text 10"/>
            <p:cNvSpPr/>
            <p:nvPr/>
          </p:nvSpPr>
          <p:spPr>
            <a:xfrm>
              <a:off x="793790" y="5820132"/>
              <a:ext cx="4238863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300"/>
                </a:lnSpc>
                <a:buNone/>
              </a:pPr>
              <a:r>
                <a:rPr lang="en-US" sz="175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Build organized, reusable code functions and structures</a:t>
              </a:r>
              <a:endParaRPr lang="en-US" sz="1750" dirty="0">
                <a:latin typeface="Tomorrow Light" pitchFamily="2" charset="0"/>
              </a:endParaRPr>
            </a:p>
          </p:txBody>
        </p:sp>
      </p:grp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4585" y="5167789"/>
            <a:ext cx="318968" cy="31896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31041" y="4476869"/>
            <a:ext cx="318968" cy="3189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E25F343-0D7E-B7AF-A2FE-1DAD8770FC06}"/>
              </a:ext>
            </a:extLst>
          </p:cNvPr>
          <p:cNvSpPr/>
          <p:nvPr/>
        </p:nvSpPr>
        <p:spPr>
          <a:xfrm>
            <a:off x="12723541" y="7620982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9429"/>
            <a:ext cx="10137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Game Overview: Modes and Feedback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11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game prompts the user to </a:t>
            </a:r>
            <a:r>
              <a:rPr lang="en-US" sz="17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choose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between Single Player and VS. mode.</a:t>
            </a:r>
            <a:endParaRPr lang="en-US" sz="1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F3B82B-F83F-BAFF-FC22-5A0F31E7B141}"/>
              </a:ext>
            </a:extLst>
          </p:cNvPr>
          <p:cNvGrpSpPr/>
          <p:nvPr/>
        </p:nvGrpSpPr>
        <p:grpSpPr>
          <a:xfrm>
            <a:off x="812078" y="3156704"/>
            <a:ext cx="6244709" cy="2625209"/>
            <a:chOff x="812078" y="3156704"/>
            <a:chExt cx="6244709" cy="2625209"/>
          </a:xfrm>
        </p:grpSpPr>
        <p:sp>
          <p:nvSpPr>
            <p:cNvPr id="4" name="Text 2"/>
            <p:cNvSpPr/>
            <p:nvPr/>
          </p:nvSpPr>
          <p:spPr>
            <a:xfrm>
              <a:off x="812078" y="3156704"/>
              <a:ext cx="3402330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Single Player Mode</a:t>
              </a:r>
              <a:endParaRPr lang="en-US" sz="2600" b="1" dirty="0">
                <a:latin typeface="Tomorrow Light" pitchFamily="2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812078" y="3808809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Select difficulty (Easy: 3 digits, Medium: 4 digits, Hard: 5 digits).</a:t>
              </a:r>
            </a:p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endParaRPr lang="en-US" sz="1700" dirty="0">
                <a:latin typeface="Tomorrow Light" pitchFamily="2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812078" y="4613910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Player has five attempts to guess the secret code.</a:t>
              </a:r>
              <a:endParaRPr lang="en-US" sz="1700" dirty="0">
                <a:latin typeface="Tomorrow Light" pitchFamily="2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812078" y="5056108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Score starts at 115 and depletes by 15 per wrong attempt.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B8C9B4-E652-1F75-6EC1-3AC737C39616}"/>
              </a:ext>
            </a:extLst>
          </p:cNvPr>
          <p:cNvGrpSpPr/>
          <p:nvPr/>
        </p:nvGrpSpPr>
        <p:grpSpPr>
          <a:xfrm>
            <a:off x="7599521" y="3156704"/>
            <a:ext cx="6244709" cy="2625209"/>
            <a:chOff x="7599521" y="3156704"/>
            <a:chExt cx="6244709" cy="2625209"/>
          </a:xfrm>
        </p:grpSpPr>
        <p:sp>
          <p:nvSpPr>
            <p:cNvPr id="8" name="Text 6"/>
            <p:cNvSpPr/>
            <p:nvPr/>
          </p:nvSpPr>
          <p:spPr>
            <a:xfrm>
              <a:off x="7599521" y="3156704"/>
              <a:ext cx="3402330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VS. Mode</a:t>
              </a:r>
              <a:endParaRPr lang="en-US" sz="2600" b="1" dirty="0">
                <a:latin typeface="Tomorrow Ligh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599521" y="3808809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Two players compete head-to-head with unique 4-digit secret numbers.</a:t>
              </a:r>
              <a:endParaRPr lang="en-US" sz="1700" dirty="0">
                <a:latin typeface="Tomorrow Ligh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599521" y="4613910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Completion times are recorded for each player.</a:t>
              </a:r>
              <a:endParaRPr lang="en-US" sz="1700" dirty="0">
                <a:latin typeface="Tomorrow Ligh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599521" y="5056108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The player who guesses correctly in the least time wins.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E4B3C0-F648-FF83-9A36-4FE98014050B}"/>
              </a:ext>
            </a:extLst>
          </p:cNvPr>
          <p:cNvGrpSpPr/>
          <p:nvPr/>
        </p:nvGrpSpPr>
        <p:grpSpPr>
          <a:xfrm>
            <a:off x="793790" y="6399848"/>
            <a:ext cx="13042821" cy="963811"/>
            <a:chOff x="793790" y="6399848"/>
            <a:chExt cx="13042821" cy="963811"/>
          </a:xfrm>
        </p:grpSpPr>
        <p:sp>
          <p:nvSpPr>
            <p:cNvPr id="12" name="Shape 10"/>
            <p:cNvSpPr/>
            <p:nvPr/>
          </p:nvSpPr>
          <p:spPr>
            <a:xfrm>
              <a:off x="793790" y="6399848"/>
              <a:ext cx="13042821" cy="963811"/>
            </a:xfrm>
            <a:prstGeom prst="roundRect">
              <a:avLst>
                <a:gd name="adj" fmla="val 9884"/>
              </a:avLst>
            </a:prstGeom>
            <a:solidFill>
              <a:srgbClr val="181E34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434" y="6747482"/>
              <a:ext cx="283488" cy="226814"/>
            </a:xfrm>
            <a:prstGeom prst="rect">
              <a:avLst/>
            </a:prstGeom>
          </p:spPr>
        </p:pic>
        <p:sp>
          <p:nvSpPr>
            <p:cNvPr id="14" name="Text 11"/>
            <p:cNvSpPr/>
            <p:nvPr/>
          </p:nvSpPr>
          <p:spPr>
            <a:xfrm>
              <a:off x="1450577" y="6739624"/>
              <a:ext cx="1207889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50"/>
                </a:lnSpc>
              </a:pPr>
              <a:r>
                <a:rPr lang="en-US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This game highlights the use of loops, time functions, and string handling for accurate timing and fair play.</a:t>
              </a:r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B1583-10E8-4095-DD29-EF3FC5CA28A7}"/>
              </a:ext>
            </a:extLst>
          </p:cNvPr>
          <p:cNvSpPr/>
          <p:nvPr/>
        </p:nvSpPr>
        <p:spPr>
          <a:xfrm>
            <a:off x="12723541" y="764714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1361750"/>
            <a:ext cx="4883825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The Feedback System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11103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Tomorrow Light" pitchFamily="2" charset="0"/>
                <a:ea typeface="Geist" pitchFamily="34" charset="-122"/>
                <a:cs typeface="Geist" pitchFamily="34" charset="-120"/>
              </a:rPr>
              <a:t>After each guess, you'll receive symbols that reveal how close you are to cracking the code. Learn to decode these hints strategically to narrow your possibilities.</a:t>
            </a:r>
            <a:endParaRPr lang="en-US" sz="1700" dirty="0">
              <a:latin typeface="Tomorrow Light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584585-08ED-83C6-84AC-59E70108B758}"/>
              </a:ext>
            </a:extLst>
          </p:cNvPr>
          <p:cNvGrpSpPr/>
          <p:nvPr/>
        </p:nvGrpSpPr>
        <p:grpSpPr>
          <a:xfrm>
            <a:off x="769977" y="3955852"/>
            <a:ext cx="4196358" cy="2205990"/>
            <a:chOff x="793790" y="3955852"/>
            <a:chExt cx="4196358" cy="2205990"/>
          </a:xfrm>
        </p:grpSpPr>
        <p:sp>
          <p:nvSpPr>
            <p:cNvPr id="4" name="Shape 2"/>
            <p:cNvSpPr/>
            <p:nvPr/>
          </p:nvSpPr>
          <p:spPr>
            <a:xfrm>
              <a:off x="793790" y="3955852"/>
              <a:ext cx="4196358" cy="2205990"/>
            </a:xfrm>
            <a:prstGeom prst="roundRect">
              <a:avLst>
                <a:gd name="adj" fmla="val 4319"/>
              </a:avLst>
            </a:prstGeom>
            <a:solidFill>
              <a:srgbClr val="101620"/>
            </a:solidFill>
            <a:ln w="2286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464" y="4205526"/>
              <a:ext cx="680442" cy="680442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1043464" y="5112782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#</a:t>
              </a:r>
              <a:endParaRPr lang="en-US" sz="2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1043464" y="5617369"/>
              <a:ext cx="3697010" cy="2947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Correct digit in correct position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CE64D4-4589-CE3B-4207-165E3CC2FFBA}"/>
              </a:ext>
            </a:extLst>
          </p:cNvPr>
          <p:cNvGrpSpPr/>
          <p:nvPr/>
        </p:nvGrpSpPr>
        <p:grpSpPr>
          <a:xfrm>
            <a:off x="5217021" y="3942111"/>
            <a:ext cx="4196358" cy="2205990"/>
            <a:chOff x="5216962" y="3955852"/>
            <a:chExt cx="4196358" cy="2205990"/>
          </a:xfrm>
        </p:grpSpPr>
        <p:sp>
          <p:nvSpPr>
            <p:cNvPr id="9" name="Shape 5"/>
            <p:cNvSpPr/>
            <p:nvPr/>
          </p:nvSpPr>
          <p:spPr>
            <a:xfrm>
              <a:off x="5216962" y="3955852"/>
              <a:ext cx="4196358" cy="2205990"/>
            </a:xfrm>
            <a:prstGeom prst="roundRect">
              <a:avLst>
                <a:gd name="adj" fmla="val 4319"/>
              </a:avLst>
            </a:prstGeom>
            <a:solidFill>
              <a:srgbClr val="101620"/>
            </a:solidFill>
            <a:ln w="2286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6636" y="4205526"/>
              <a:ext cx="680442" cy="680442"/>
            </a:xfrm>
            <a:prstGeom prst="rect">
              <a:avLst/>
            </a:prstGeom>
          </p:spPr>
        </p:pic>
        <p:sp>
          <p:nvSpPr>
            <p:cNvPr id="12" name="Text 6"/>
            <p:cNvSpPr/>
            <p:nvPr/>
          </p:nvSpPr>
          <p:spPr>
            <a:xfrm>
              <a:off x="5466636" y="5112782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anose="020B0604020202020204" charset="0"/>
                  <a:ea typeface="Geist Bold" pitchFamily="34" charset="-122"/>
                  <a:cs typeface="Geist Bold" pitchFamily="34" charset="-120"/>
                </a:rPr>
                <a:t>~</a:t>
              </a:r>
              <a:endParaRPr lang="en-US" sz="2200" dirty="0">
                <a:latin typeface="Tomorrow Light" panose="020B0604020202020204" charset="0"/>
              </a:endParaRPr>
            </a:p>
          </p:txBody>
        </p:sp>
        <p:sp>
          <p:nvSpPr>
            <p:cNvPr id="13" name="Text 7"/>
            <p:cNvSpPr/>
            <p:nvPr/>
          </p:nvSpPr>
          <p:spPr>
            <a:xfrm>
              <a:off x="5466636" y="5617369"/>
              <a:ext cx="3697010" cy="2947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Correct digit in wrong position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CB674-B67B-7B94-0527-650FF4102505}"/>
              </a:ext>
            </a:extLst>
          </p:cNvPr>
          <p:cNvGrpSpPr/>
          <p:nvPr/>
        </p:nvGrpSpPr>
        <p:grpSpPr>
          <a:xfrm>
            <a:off x="9664065" y="3975957"/>
            <a:ext cx="4196358" cy="2205990"/>
            <a:chOff x="9640133" y="3955852"/>
            <a:chExt cx="4196358" cy="2205990"/>
          </a:xfrm>
        </p:grpSpPr>
        <p:sp>
          <p:nvSpPr>
            <p:cNvPr id="14" name="Shape 8"/>
            <p:cNvSpPr/>
            <p:nvPr/>
          </p:nvSpPr>
          <p:spPr>
            <a:xfrm>
              <a:off x="9640133" y="3955852"/>
              <a:ext cx="4196358" cy="2205990"/>
            </a:xfrm>
            <a:prstGeom prst="roundRect">
              <a:avLst>
                <a:gd name="adj" fmla="val 4319"/>
              </a:avLst>
            </a:prstGeom>
            <a:solidFill>
              <a:srgbClr val="101620"/>
            </a:solidFill>
            <a:ln w="2286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5" name="Image 4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808" y="4205526"/>
              <a:ext cx="680442" cy="680442"/>
            </a:xfrm>
            <a:prstGeom prst="rect">
              <a:avLst/>
            </a:prstGeom>
          </p:spPr>
        </p:pic>
        <p:sp>
          <p:nvSpPr>
            <p:cNvPr id="17" name="Text 9"/>
            <p:cNvSpPr/>
            <p:nvPr/>
          </p:nvSpPr>
          <p:spPr>
            <a:xfrm>
              <a:off x="9889808" y="5112782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anose="020B0604020202020204" charset="0"/>
                  <a:ea typeface="Geist Bold" pitchFamily="34" charset="-122"/>
                  <a:cs typeface="Geist Bold" pitchFamily="34" charset="-120"/>
                </a:rPr>
                <a:t>X</a:t>
              </a:r>
              <a:endParaRPr lang="en-US" sz="2200" dirty="0">
                <a:latin typeface="Tomorrow Light" panose="020B0604020202020204" charset="0"/>
              </a:endParaRPr>
            </a:p>
          </p:txBody>
        </p:sp>
        <p:sp>
          <p:nvSpPr>
            <p:cNvPr id="18" name="Text 10"/>
            <p:cNvSpPr/>
            <p:nvPr/>
          </p:nvSpPr>
          <p:spPr>
            <a:xfrm>
              <a:off x="9889808" y="5617369"/>
              <a:ext cx="3697010" cy="2947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Digit does not exist in code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1228A77-1600-047E-96FB-53381170CA21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2481"/>
            <a:ext cx="7528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Flowchart and Control Flow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of Menu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0590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flowchart outlines the complete logic and progression of the CODEBREAKER game, from start to finish.</a:t>
            </a:r>
            <a:endParaRPr lang="en-US" sz="175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990D35-5BFC-2C27-C8BE-1813E7399186}"/>
              </a:ext>
            </a:extLst>
          </p:cNvPr>
          <p:cNvGrpSpPr/>
          <p:nvPr/>
        </p:nvGrpSpPr>
        <p:grpSpPr>
          <a:xfrm>
            <a:off x="6312413" y="3295174"/>
            <a:ext cx="7556421" cy="2835473"/>
            <a:chOff x="6312413" y="3295174"/>
            <a:chExt cx="7556421" cy="2835473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2413" y="3295174"/>
              <a:ext cx="7556421" cy="2835473"/>
            </a:xfrm>
            <a:prstGeom prst="rect">
              <a:avLst/>
            </a:prstGeom>
          </p:spPr>
        </p:pic>
        <p:sp>
          <p:nvSpPr>
            <p:cNvPr id="7" name="Text 2"/>
            <p:cNvSpPr/>
            <p:nvPr/>
          </p:nvSpPr>
          <p:spPr>
            <a:xfrm>
              <a:off x="12385671" y="5187159"/>
              <a:ext cx="1139717" cy="219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Results</a:t>
              </a:r>
              <a:endParaRPr lang="en-US" sz="1350" dirty="0"/>
            </a:p>
          </p:txBody>
        </p:sp>
        <p:sp>
          <p:nvSpPr>
            <p:cNvPr id="9" name="Text 3"/>
            <p:cNvSpPr/>
            <p:nvPr/>
          </p:nvSpPr>
          <p:spPr>
            <a:xfrm>
              <a:off x="10949315" y="5077383"/>
              <a:ext cx="1139717" cy="4391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Gameplay Loop</a:t>
              </a:r>
              <a:endParaRPr lang="en-US" sz="1350" dirty="0"/>
            </a:p>
          </p:txBody>
        </p:sp>
        <p:sp>
          <p:nvSpPr>
            <p:cNvPr id="11" name="Text 4"/>
            <p:cNvSpPr/>
            <p:nvPr/>
          </p:nvSpPr>
          <p:spPr>
            <a:xfrm>
              <a:off x="9520766" y="5187159"/>
              <a:ext cx="1139716" cy="219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Setup</a:t>
              </a:r>
              <a:endParaRPr lang="en-US" sz="1350" dirty="0"/>
            </a:p>
          </p:txBody>
        </p:sp>
        <p:sp>
          <p:nvSpPr>
            <p:cNvPr id="13" name="Text 5"/>
            <p:cNvSpPr/>
            <p:nvPr/>
          </p:nvSpPr>
          <p:spPr>
            <a:xfrm>
              <a:off x="8092217" y="5187159"/>
              <a:ext cx="1139716" cy="219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Mode Select</a:t>
              </a:r>
              <a:endParaRPr lang="en-US" sz="1350" dirty="0"/>
            </a:p>
          </p:txBody>
        </p:sp>
        <p:sp>
          <p:nvSpPr>
            <p:cNvPr id="15" name="Text 6"/>
            <p:cNvSpPr/>
            <p:nvPr/>
          </p:nvSpPr>
          <p:spPr>
            <a:xfrm>
              <a:off x="6632442" y="5187159"/>
              <a:ext cx="1139717" cy="219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Welcome</a:t>
              </a:r>
              <a:endParaRPr lang="en-US" sz="1350" dirty="0"/>
            </a:p>
          </p:txBody>
        </p:sp>
      </p:grpSp>
      <p:sp>
        <p:nvSpPr>
          <p:cNvPr id="16" name="Text 7"/>
          <p:cNvSpPr/>
          <p:nvPr/>
        </p:nvSpPr>
        <p:spPr>
          <a:xfrm>
            <a:off x="6280190" y="61306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logic includes setup steps like random number generation, timer initialization, and input handling, ensuring a structured execution flow.</a:t>
            </a:r>
            <a:endParaRPr lang="en-US" sz="1750" dirty="0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AA719B-FC7C-1A1E-C625-D5263AC72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67" y="178720"/>
            <a:ext cx="5251580" cy="78773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51407-5F81-2939-35CC-F14D8CB53DA7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734854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Single Player Mode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6473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Tomorrow Light" pitchFamily="2" charset="0"/>
                <a:ea typeface="Geist" pitchFamily="34" charset="-122"/>
                <a:cs typeface="Geist" pitchFamily="34" charset="-120"/>
              </a:rPr>
              <a:t>Choose Your Challenge</a:t>
            </a:r>
            <a:endParaRPr lang="en-US" sz="1750" dirty="0">
              <a:latin typeface="Tomorrow Light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5B4DA1-D5A9-9CF8-E1A4-1B0429F271A6}"/>
              </a:ext>
            </a:extLst>
          </p:cNvPr>
          <p:cNvGrpSpPr/>
          <p:nvPr/>
        </p:nvGrpSpPr>
        <p:grpSpPr>
          <a:xfrm>
            <a:off x="6310670" y="2184201"/>
            <a:ext cx="7556421" cy="1608773"/>
            <a:chOff x="6280190" y="2214682"/>
            <a:chExt cx="7556421" cy="1608773"/>
          </a:xfrm>
        </p:grpSpPr>
        <p:sp>
          <p:nvSpPr>
            <p:cNvPr id="5" name="Shape 2"/>
            <p:cNvSpPr/>
            <p:nvPr/>
          </p:nvSpPr>
          <p:spPr>
            <a:xfrm>
              <a:off x="6280190" y="2214682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6582728" y="2797969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444740" y="2471976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Easy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7444740" y="2976563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3-digit code. Perfect for beginners learning the game mechanics and building confidence.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D740CF-AB0A-181D-0BEC-D3CE18639514}"/>
              </a:ext>
            </a:extLst>
          </p:cNvPr>
          <p:cNvGrpSpPr/>
          <p:nvPr/>
        </p:nvGrpSpPr>
        <p:grpSpPr>
          <a:xfrm>
            <a:off x="6310670" y="4055304"/>
            <a:ext cx="7556421" cy="1608773"/>
            <a:chOff x="6280190" y="4050268"/>
            <a:chExt cx="7556421" cy="1608773"/>
          </a:xfrm>
        </p:grpSpPr>
        <p:sp>
          <p:nvSpPr>
            <p:cNvPr id="10" name="Shape 7"/>
            <p:cNvSpPr/>
            <p:nvPr/>
          </p:nvSpPr>
          <p:spPr>
            <a:xfrm>
              <a:off x="6280190" y="4050268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9"/>
            <p:cNvSpPr/>
            <p:nvPr/>
          </p:nvSpPr>
          <p:spPr>
            <a:xfrm>
              <a:off x="6582728" y="4633555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7444740" y="4307562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Medium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7444740" y="4812149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4-digit code. Balanced difficulty for intermediate players seeking a competitive challenge.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0061A-B6C0-4366-96BC-E39DC7EFEE28}"/>
              </a:ext>
            </a:extLst>
          </p:cNvPr>
          <p:cNvGrpSpPr/>
          <p:nvPr/>
        </p:nvGrpSpPr>
        <p:grpSpPr>
          <a:xfrm>
            <a:off x="6280190" y="5885855"/>
            <a:ext cx="7556421" cy="1608773"/>
            <a:chOff x="6280190" y="5885855"/>
            <a:chExt cx="7556421" cy="1608773"/>
          </a:xfrm>
        </p:grpSpPr>
        <p:sp>
          <p:nvSpPr>
            <p:cNvPr id="15" name="Shape 12"/>
            <p:cNvSpPr/>
            <p:nvPr/>
          </p:nvSpPr>
          <p:spPr>
            <a:xfrm>
              <a:off x="6280190" y="5885855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hape 13"/>
            <p:cNvSpPr/>
            <p:nvPr/>
          </p:nvSpPr>
          <p:spPr>
            <a:xfrm>
              <a:off x="6310670" y="5916335"/>
              <a:ext cx="907256" cy="1547813"/>
            </a:xfrm>
            <a:prstGeom prst="roundRect">
              <a:avLst>
                <a:gd name="adj" fmla="val 6469"/>
              </a:avLst>
            </a:prstGeom>
            <a:solidFill>
              <a:srgbClr val="10162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14"/>
            <p:cNvSpPr/>
            <p:nvPr/>
          </p:nvSpPr>
          <p:spPr>
            <a:xfrm>
              <a:off x="6582728" y="6469142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7444740" y="6143149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Hard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7444740" y="6647736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5-digit code. Expert-level gameplay for experienced players testing their deduction skills.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C5FC956-0CC8-FEB4-35C7-ABAD8C4F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50010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BCC987-6075-D1B2-96CD-59FBF0AF9650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4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E77C54D-1648-4FAA-B716-B44E9E7C6EF6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1D2C2F8-3011-49B6-B81D-91EB45309C18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984</Words>
  <Application>Microsoft Office PowerPoint</Application>
  <PresentationFormat>Custom</PresentationFormat>
  <Paragraphs>168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Tomorrow Light</vt:lpstr>
      <vt:lpstr>Consolas</vt:lpstr>
      <vt:lpstr>Fraunces Medium</vt:lpstr>
      <vt:lpstr>Epilogue</vt:lpstr>
      <vt:lpstr>Arial</vt:lpstr>
      <vt:lpstr>Tomorrow Thin</vt:lpstr>
      <vt:lpstr>Style Script</vt:lpstr>
      <vt:lpstr>Geist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Ashar</cp:lastModifiedBy>
  <cp:revision>16</cp:revision>
  <dcterms:created xsi:type="dcterms:W3CDTF">2025-11-08T10:33:18Z</dcterms:created>
  <dcterms:modified xsi:type="dcterms:W3CDTF">2025-11-09T08:02:17Z</dcterms:modified>
</cp:coreProperties>
</file>